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95" r:id="rId3"/>
    <p:sldId id="256" r:id="rId4"/>
    <p:sldId id="261" r:id="rId5"/>
    <p:sldId id="262" r:id="rId6"/>
    <p:sldId id="263" r:id="rId7"/>
    <p:sldId id="258" r:id="rId8"/>
    <p:sldId id="259" r:id="rId9"/>
    <p:sldId id="304" r:id="rId10"/>
    <p:sldId id="296" r:id="rId11"/>
    <p:sldId id="266" r:id="rId12"/>
    <p:sldId id="260" r:id="rId13"/>
    <p:sldId id="269" r:id="rId14"/>
    <p:sldId id="270" r:id="rId15"/>
    <p:sldId id="271" r:id="rId16"/>
    <p:sldId id="297" r:id="rId17"/>
    <p:sldId id="272" r:id="rId18"/>
    <p:sldId id="273" r:id="rId19"/>
    <p:sldId id="305" r:id="rId20"/>
    <p:sldId id="306" r:id="rId21"/>
    <p:sldId id="307" r:id="rId22"/>
    <p:sldId id="298" r:id="rId23"/>
    <p:sldId id="268" r:id="rId24"/>
    <p:sldId id="265" r:id="rId25"/>
    <p:sldId id="278" r:id="rId26"/>
    <p:sldId id="308" r:id="rId27"/>
    <p:sldId id="309" r:id="rId28"/>
    <p:sldId id="310" r:id="rId29"/>
    <p:sldId id="299" r:id="rId30"/>
    <p:sldId id="280" r:id="rId31"/>
    <p:sldId id="281" r:id="rId32"/>
    <p:sldId id="282" r:id="rId33"/>
    <p:sldId id="311" r:id="rId34"/>
    <p:sldId id="312" r:id="rId35"/>
    <p:sldId id="313" r:id="rId36"/>
    <p:sldId id="314" r:id="rId37"/>
    <p:sldId id="315" r:id="rId38"/>
    <p:sldId id="316" r:id="rId39"/>
    <p:sldId id="300" r:id="rId40"/>
    <p:sldId id="284" r:id="rId41"/>
    <p:sldId id="285" r:id="rId42"/>
    <p:sldId id="28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01" r:id="rId52"/>
    <p:sldId id="289" r:id="rId53"/>
    <p:sldId id="290" r:id="rId54"/>
    <p:sldId id="291" r:id="rId55"/>
    <p:sldId id="292" r:id="rId56"/>
    <p:sldId id="293" r:id="rId57"/>
    <p:sldId id="294" r:id="rId58"/>
    <p:sldId id="325" r:id="rId59"/>
    <p:sldId id="267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383F2D-8A2A-47DF-B716-A88172999208}">
          <p14:sldIdLst>
            <p14:sldId id="257"/>
          </p14:sldIdLst>
        </p14:section>
        <p14:section name="Posts Engagement Metrics" id="{EB832C36-CCC2-4DE4-9431-57086C1E8422}">
          <p14:sldIdLst>
            <p14:sldId id="295"/>
            <p14:sldId id="256"/>
            <p14:sldId id="261"/>
            <p14:sldId id="262"/>
            <p14:sldId id="263"/>
            <p14:sldId id="258"/>
            <p14:sldId id="259"/>
            <p14:sldId id="304"/>
          </p14:sldIdLst>
        </p14:section>
        <p14:section name="SRC Posts Campaigns" id="{3343373A-5CBB-41CC-A835-FE00EEBC5CA9}">
          <p14:sldIdLst>
            <p14:sldId id="296"/>
            <p14:sldId id="266"/>
            <p14:sldId id="260"/>
            <p14:sldId id="269"/>
            <p14:sldId id="270"/>
            <p14:sldId id="271"/>
          </p14:sldIdLst>
        </p14:section>
        <p14:section name="SRC Leather Division Posts Campaign" id="{6B507306-A82B-4B52-A466-E3B01187C79F}">
          <p14:sldIdLst>
            <p14:sldId id="297"/>
            <p14:sldId id="272"/>
            <p14:sldId id="273"/>
            <p14:sldId id="305"/>
            <p14:sldId id="306"/>
            <p14:sldId id="307"/>
          </p14:sldIdLst>
        </p14:section>
        <p14:section name="Saaf n Safe Posts Campaign" id="{2E851DE8-198D-4959-968B-D94D184DE7BC}">
          <p14:sldIdLst>
            <p14:sldId id="298"/>
            <p14:sldId id="268"/>
            <p14:sldId id="265"/>
            <p14:sldId id="278"/>
            <p14:sldId id="308"/>
            <p14:sldId id="309"/>
            <p14:sldId id="310"/>
          </p14:sldIdLst>
        </p14:section>
        <p14:section name="SIDEX Post Campaigns" id="{8B39F369-D0B1-42F6-8875-71A2B5826D1F}">
          <p14:sldIdLst>
            <p14:sldId id="299"/>
            <p14:sldId id="280"/>
            <p14:sldId id="281"/>
            <p14:sldId id="282"/>
            <p14:sldId id="311"/>
            <p14:sldId id="312"/>
            <p14:sldId id="313"/>
            <p14:sldId id="314"/>
            <p14:sldId id="315"/>
            <p14:sldId id="316"/>
          </p14:sldIdLst>
        </p14:section>
        <p14:section name="FIXO's Post Campaign" id="{F157ADF6-B2FD-4BD1-A312-A57B2C033B62}">
          <p14:sldIdLst>
            <p14:sldId id="300"/>
            <p14:sldId id="284"/>
            <p14:sldId id="285"/>
            <p14:sldId id="28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</p14:sldIdLst>
        </p14:section>
        <p14:section name="Key Metrics of Social Media Pages" id="{F833A236-6663-4017-99EE-9F84A2782E7B}">
          <p14:sldIdLst>
            <p14:sldId id="301"/>
            <p14:sldId id="289"/>
            <p14:sldId id="290"/>
            <p14:sldId id="291"/>
            <p14:sldId id="292"/>
            <p14:sldId id="293"/>
            <p14:sldId id="294"/>
            <p14:sldId id="32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C823"/>
    <a:srgbClr val="09FF78"/>
    <a:srgbClr val="99CCFF"/>
    <a:srgbClr val="2A7DE2"/>
    <a:srgbClr val="BD582C"/>
    <a:srgbClr val="5DB1EA"/>
    <a:srgbClr val="4DA9E8"/>
    <a:srgbClr val="B9B9B9"/>
    <a:srgbClr val="24B6E0"/>
    <a:srgbClr val="F600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C000"/>
                </a:solidFill>
              </a:rPr>
              <a:t>SRC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August!$D$4:$D$15</c:f>
              <c:numCache>
                <c:formatCode>General</c:formatCode>
                <c:ptCount val="12"/>
                <c:pt idx="0">
                  <c:v>230</c:v>
                </c:pt>
                <c:pt idx="1">
                  <c:v>276</c:v>
                </c:pt>
                <c:pt idx="2">
                  <c:v>188</c:v>
                </c:pt>
                <c:pt idx="3">
                  <c:v>200</c:v>
                </c:pt>
                <c:pt idx="4">
                  <c:v>512</c:v>
                </c:pt>
                <c:pt idx="5">
                  <c:v>333</c:v>
                </c:pt>
                <c:pt idx="6">
                  <c:v>369</c:v>
                </c:pt>
                <c:pt idx="7">
                  <c:v>430</c:v>
                </c:pt>
                <c:pt idx="8">
                  <c:v>203</c:v>
                </c:pt>
                <c:pt idx="9">
                  <c:v>426</c:v>
                </c:pt>
                <c:pt idx="10">
                  <c:v>904</c:v>
                </c:pt>
                <c:pt idx="11">
                  <c:v>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E-4A81-B26E-8DC9CE314FFD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August!$E$4:$E$15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21</c:v>
                </c:pt>
                <c:pt idx="5">
                  <c:v>803</c:v>
                </c:pt>
                <c:pt idx="6">
                  <c:v>627</c:v>
                </c:pt>
                <c:pt idx="7">
                  <c:v>16</c:v>
                </c:pt>
                <c:pt idx="8">
                  <c:v>0</c:v>
                </c:pt>
                <c:pt idx="9">
                  <c:v>46</c:v>
                </c:pt>
                <c:pt idx="10">
                  <c:v>29</c:v>
                </c:pt>
                <c:pt idx="1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BE-4A81-B26E-8DC9CE314FFD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August!$F$4:$F$15</c:f>
              <c:numCache>
                <c:formatCode>General</c:formatCode>
                <c:ptCount val="12"/>
                <c:pt idx="0">
                  <c:v>12</c:v>
                </c:pt>
                <c:pt idx="1">
                  <c:v>11</c:v>
                </c:pt>
                <c:pt idx="2">
                  <c:v>10</c:v>
                </c:pt>
                <c:pt idx="3">
                  <c:v>9</c:v>
                </c:pt>
                <c:pt idx="4">
                  <c:v>36</c:v>
                </c:pt>
                <c:pt idx="5">
                  <c:v>58</c:v>
                </c:pt>
                <c:pt idx="6">
                  <c:v>38</c:v>
                </c:pt>
                <c:pt idx="7">
                  <c:v>56</c:v>
                </c:pt>
                <c:pt idx="8">
                  <c:v>11</c:v>
                </c:pt>
                <c:pt idx="9">
                  <c:v>39</c:v>
                </c:pt>
                <c:pt idx="10">
                  <c:v>24</c:v>
                </c:pt>
                <c:pt idx="1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BE-4A81-B26E-8DC9CE314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63427888"/>
        <c:axId val="1263425488"/>
      </c:barChart>
      <c:catAx>
        <c:axId val="12634278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25488"/>
        <c:crosses val="autoZero"/>
        <c:auto val="1"/>
        <c:lblAlgn val="ctr"/>
        <c:lblOffset val="100"/>
        <c:noMultiLvlLbl val="0"/>
      </c:catAx>
      <c:valAx>
        <c:axId val="12634254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2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C000"/>
                </a:solidFill>
              </a:rPr>
              <a:t>SRC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August!$L$4:$L$15</c:f>
              <c:numCache>
                <c:formatCode>General</c:formatCode>
                <c:ptCount val="12"/>
                <c:pt idx="0">
                  <c:v>11</c:v>
                </c:pt>
                <c:pt idx="1">
                  <c:v>11</c:v>
                </c:pt>
                <c:pt idx="2">
                  <c:v>11</c:v>
                </c:pt>
                <c:pt idx="3">
                  <c:v>13</c:v>
                </c:pt>
                <c:pt idx="4">
                  <c:v>11</c:v>
                </c:pt>
                <c:pt idx="8">
                  <c:v>9</c:v>
                </c:pt>
                <c:pt idx="10">
                  <c:v>36</c:v>
                </c:pt>
                <c:pt idx="1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52-4C3E-9997-AD8962629119}"/>
            </c:ext>
          </c:extLst>
        </c:ser>
        <c:ser>
          <c:idx val="1"/>
          <c:order val="1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August!$M$4:$M$15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8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52-4C3E-9997-AD8962629119}"/>
            </c:ext>
          </c:extLst>
        </c:ser>
        <c:ser>
          <c:idx val="2"/>
          <c:order val="2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August!$N$4:$N$15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8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52-4C3E-9997-AD8962629119}"/>
            </c:ext>
          </c:extLst>
        </c:ser>
        <c:ser>
          <c:idx val="3"/>
          <c:order val="3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August!$O$4:$O$15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8">
                  <c:v>1</c:v>
                </c:pt>
                <c:pt idx="10">
                  <c:v>15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52-4C3E-9997-AD8962629119}"/>
            </c:ext>
          </c:extLst>
        </c:ser>
        <c:ser>
          <c:idx val="4"/>
          <c:order val="4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August!$P$4:$P$15</c:f>
              <c:numCache>
                <c:formatCode>General</c:formatCode>
                <c:ptCount val="12"/>
                <c:pt idx="5">
                  <c:v>40</c:v>
                </c:pt>
                <c:pt idx="6">
                  <c:v>60</c:v>
                </c:pt>
                <c:pt idx="7">
                  <c:v>29</c:v>
                </c:pt>
                <c:pt idx="9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52-4C3E-9997-AD8962629119}"/>
            </c:ext>
          </c:extLst>
        </c:ser>
        <c:ser>
          <c:idx val="5"/>
          <c:order val="5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August!$Q$4:$Q$15</c:f>
              <c:numCache>
                <c:formatCode>General</c:formatCode>
                <c:ptCount val="12"/>
                <c:pt idx="0">
                  <c:v>16</c:v>
                </c:pt>
                <c:pt idx="1">
                  <c:v>22</c:v>
                </c:pt>
                <c:pt idx="2">
                  <c:v>19</c:v>
                </c:pt>
                <c:pt idx="3">
                  <c:v>14</c:v>
                </c:pt>
                <c:pt idx="4">
                  <c:v>12</c:v>
                </c:pt>
                <c:pt idx="5">
                  <c:v>14</c:v>
                </c:pt>
                <c:pt idx="6">
                  <c:v>27</c:v>
                </c:pt>
                <c:pt idx="7">
                  <c:v>15</c:v>
                </c:pt>
                <c:pt idx="8">
                  <c:v>9</c:v>
                </c:pt>
                <c:pt idx="9">
                  <c:v>16</c:v>
                </c:pt>
                <c:pt idx="10">
                  <c:v>46</c:v>
                </c:pt>
                <c:pt idx="1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52-4C3E-9997-AD8962629119}"/>
            </c:ext>
          </c:extLst>
        </c:ser>
        <c:ser>
          <c:idx val="6"/>
          <c:order val="6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1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August!$R$4:$R$15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52-4C3E-9997-AD8962629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63446608"/>
        <c:axId val="1263446128"/>
      </c:barChart>
      <c:catAx>
        <c:axId val="12634466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pOST</a:t>
                </a:r>
                <a:r>
                  <a:rPr lang="en-US" baseline="0"/>
                  <a:t> NAME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46128"/>
        <c:crosses val="autoZero"/>
        <c:auto val="1"/>
        <c:lblAlgn val="ctr"/>
        <c:lblOffset val="100"/>
        <c:noMultiLvlLbl val="0"/>
      </c:catAx>
      <c:valAx>
        <c:axId val="126344612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C000"/>
                </a:solidFill>
              </a:rPr>
              <a:t>SRC LinkedIn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August!$G$3</c:f>
              <c:strCache>
                <c:ptCount val="1"/>
                <c:pt idx="0">
                  <c:v>LinkedIn Impressions 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August!$G$4:$G$15</c:f>
              <c:numCache>
                <c:formatCode>General</c:formatCode>
                <c:ptCount val="12"/>
                <c:pt idx="0">
                  <c:v>737</c:v>
                </c:pt>
                <c:pt idx="1">
                  <c:v>365</c:v>
                </c:pt>
                <c:pt idx="2">
                  <c:v>391</c:v>
                </c:pt>
                <c:pt idx="3">
                  <c:v>309</c:v>
                </c:pt>
                <c:pt idx="4">
                  <c:v>682</c:v>
                </c:pt>
                <c:pt idx="7">
                  <c:v>746</c:v>
                </c:pt>
                <c:pt idx="9">
                  <c:v>845</c:v>
                </c:pt>
                <c:pt idx="10">
                  <c:v>1051</c:v>
                </c:pt>
                <c:pt idx="11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2-4CB5-BE57-D446B7A25388}"/>
            </c:ext>
          </c:extLst>
        </c:ser>
        <c:ser>
          <c:idx val="1"/>
          <c:order val="1"/>
          <c:tx>
            <c:strRef>
              <c:f>August!$H$3</c:f>
              <c:strCache>
                <c:ptCount val="1"/>
                <c:pt idx="0">
                  <c:v>LinkedIn Reactions 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August!$H$4:$H$15</c:f>
              <c:numCache>
                <c:formatCode>General</c:formatCode>
                <c:ptCount val="12"/>
                <c:pt idx="0">
                  <c:v>13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28</c:v>
                </c:pt>
                <c:pt idx="7">
                  <c:v>29</c:v>
                </c:pt>
                <c:pt idx="9">
                  <c:v>25</c:v>
                </c:pt>
                <c:pt idx="10">
                  <c:v>19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2-4CB5-BE57-D446B7A25388}"/>
            </c:ext>
          </c:extLst>
        </c:ser>
        <c:ser>
          <c:idx val="2"/>
          <c:order val="2"/>
          <c:tx>
            <c:strRef>
              <c:f>August!$I$3</c:f>
              <c:strCache>
                <c:ptCount val="1"/>
                <c:pt idx="0">
                  <c:v>LinkedIn Clicks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August!$I$4:$I$15</c:f>
              <c:numCache>
                <c:formatCode>General</c:formatCode>
                <c:ptCount val="12"/>
                <c:pt idx="0">
                  <c:v>23</c:v>
                </c:pt>
                <c:pt idx="1">
                  <c:v>10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  <c:pt idx="7">
                  <c:v>29</c:v>
                </c:pt>
                <c:pt idx="9">
                  <c:v>37</c:v>
                </c:pt>
                <c:pt idx="10">
                  <c:v>329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62-4CB5-BE57-D446B7A25388}"/>
            </c:ext>
          </c:extLst>
        </c:ser>
        <c:ser>
          <c:idx val="3"/>
          <c:order val="3"/>
          <c:tx>
            <c:strRef>
              <c:f>August!$J$3</c:f>
              <c:strCache>
                <c:ptCount val="1"/>
                <c:pt idx="0">
                  <c:v>LinkedIn Shares 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August!$J$4:$J$15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7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62-4CB5-BE57-D446B7A25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1531552"/>
        <c:axId val="1211529152"/>
      </c:barChart>
      <c:lineChart>
        <c:grouping val="standard"/>
        <c:varyColors val="0"/>
        <c:ser>
          <c:idx val="4"/>
          <c:order val="4"/>
          <c:tx>
            <c:strRef>
              <c:f>August!$K$3</c:f>
              <c:strCache>
                <c:ptCount val="1"/>
                <c:pt idx="0">
                  <c:v>Total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August!$B$4:$B$15</c:f>
              <c:strCache>
                <c:ptCount val="12"/>
                <c:pt idx="0">
                  <c:v>SRC: Leather Crafting Excellence</c:v>
                </c:pt>
                <c:pt idx="1">
                  <c:v>SRC: Advanced Effluent Treatment Plant</c:v>
                </c:pt>
                <c:pt idx="2">
                  <c:v>SRC: Harnessing Solar Power</c:v>
                </c:pt>
                <c:pt idx="3">
                  <c:v>SRC: Innovative Heating Solutions</c:v>
                </c:pt>
                <c:pt idx="4">
                  <c:v>SRC: Arshad Nadeem</c:v>
                </c:pt>
                <c:pt idx="5">
                  <c:v>SRC: Tree Plantation Reel</c:v>
                </c:pt>
                <c:pt idx="6">
                  <c:v>SRC: Flag Distribution Reel</c:v>
                </c:pt>
                <c:pt idx="7">
                  <c:v>SRC: Independence Day Post</c:v>
                </c:pt>
                <c:pt idx="8">
                  <c:v>SRC: World Humanitarian Day</c:v>
                </c:pt>
                <c:pt idx="9">
                  <c:v>SRC: Employee Testimonial Sabir</c:v>
                </c:pt>
                <c:pt idx="10">
                  <c:v>SRC: Motorway Traffic Police Session</c:v>
                </c:pt>
                <c:pt idx="11">
                  <c:v>SRC: Anniversary Sagheer Ahmad</c:v>
                </c:pt>
              </c:strCache>
              <c:extLst/>
            </c:strRef>
          </c:cat>
          <c:val>
            <c:numRef>
              <c:f>August!$K$4:$K$15</c:f>
              <c:numCache>
                <c:formatCode>General</c:formatCode>
                <c:ptCount val="12"/>
                <c:pt idx="0">
                  <c:v>773</c:v>
                </c:pt>
                <c:pt idx="1">
                  <c:v>377</c:v>
                </c:pt>
                <c:pt idx="2">
                  <c:v>400</c:v>
                </c:pt>
                <c:pt idx="3">
                  <c:v>311</c:v>
                </c:pt>
                <c:pt idx="4">
                  <c:v>716</c:v>
                </c:pt>
                <c:pt idx="5">
                  <c:v>0</c:v>
                </c:pt>
                <c:pt idx="6">
                  <c:v>0</c:v>
                </c:pt>
                <c:pt idx="7">
                  <c:v>805</c:v>
                </c:pt>
                <c:pt idx="8">
                  <c:v>0</c:v>
                </c:pt>
                <c:pt idx="9">
                  <c:v>907</c:v>
                </c:pt>
                <c:pt idx="10">
                  <c:v>1399</c:v>
                </c:pt>
                <c:pt idx="11">
                  <c:v>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62-4CB5-BE57-D446B7A25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1531552"/>
        <c:axId val="1211529152"/>
      </c:lineChart>
      <c:catAx>
        <c:axId val="12115315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529152"/>
        <c:crosses val="autoZero"/>
        <c:auto val="1"/>
        <c:lblAlgn val="ctr"/>
        <c:lblOffset val="100"/>
        <c:noMultiLvlLbl val="0"/>
      </c:catAx>
      <c:valAx>
        <c:axId val="121152915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5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SRC Leather Division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August!$D$16:$D$30</c:f>
              <c:numCache>
                <c:formatCode>General</c:formatCode>
                <c:ptCount val="15"/>
                <c:pt idx="0">
                  <c:v>30</c:v>
                </c:pt>
                <c:pt idx="1">
                  <c:v>29</c:v>
                </c:pt>
                <c:pt idx="2">
                  <c:v>22</c:v>
                </c:pt>
                <c:pt idx="3">
                  <c:v>21</c:v>
                </c:pt>
                <c:pt idx="4">
                  <c:v>15</c:v>
                </c:pt>
                <c:pt idx="5">
                  <c:v>21</c:v>
                </c:pt>
                <c:pt idx="6">
                  <c:v>23</c:v>
                </c:pt>
                <c:pt idx="8">
                  <c:v>22</c:v>
                </c:pt>
                <c:pt idx="9">
                  <c:v>22</c:v>
                </c:pt>
                <c:pt idx="10">
                  <c:v>20</c:v>
                </c:pt>
                <c:pt idx="11">
                  <c:v>21</c:v>
                </c:pt>
                <c:pt idx="12">
                  <c:v>25</c:v>
                </c:pt>
                <c:pt idx="13">
                  <c:v>18</c:v>
                </c:pt>
                <c:pt idx="1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E-49BE-AFD9-197B201609C3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August!$E$16:$E$30</c:f>
              <c:numCache>
                <c:formatCode>General</c:formatCode>
                <c:ptCount val="15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34</c:v>
                </c:pt>
                <c:pt idx="5">
                  <c:v>39</c:v>
                </c:pt>
                <c:pt idx="6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E-49BE-AFD9-197B201609C3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August!$F$16:$F$30</c:f>
              <c:numCache>
                <c:formatCode>General</c:formatCode>
                <c:ptCount val="15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E-49BE-AFD9-197B20160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63437488"/>
        <c:axId val="1263436048"/>
      </c:barChart>
      <c:catAx>
        <c:axId val="1263437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36048"/>
        <c:crosses val="autoZero"/>
        <c:auto val="1"/>
        <c:lblAlgn val="ctr"/>
        <c:lblOffset val="100"/>
        <c:noMultiLvlLbl val="0"/>
      </c:catAx>
      <c:valAx>
        <c:axId val="126343604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43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SRC Leather Division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8"/>
          <c:order val="8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3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August!$L$16:$L$30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733-497E-9721-CFD900766124}"/>
            </c:ext>
          </c:extLst>
        </c:ser>
        <c:ser>
          <c:idx val="9"/>
          <c:order val="9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August!$M$16:$M$30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733-497E-9721-CFD900766124}"/>
            </c:ext>
          </c:extLst>
        </c:ser>
        <c:ser>
          <c:idx val="10"/>
          <c:order val="10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5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August!$N$16:$N$30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733-497E-9721-CFD900766124}"/>
            </c:ext>
          </c:extLst>
        </c:ser>
        <c:ser>
          <c:idx val="11"/>
          <c:order val="11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6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August!$O$16:$O$30</c:f>
              <c:numCache>
                <c:formatCode>General</c:formatCode>
                <c:ptCount val="1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4733-497E-9721-CFD900766124}"/>
            </c:ext>
          </c:extLst>
        </c:ser>
        <c:ser>
          <c:idx val="12"/>
          <c:order val="12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August!$P$16:$P$30</c:f>
              <c:numCache>
                <c:formatCode>General</c:formatCode>
                <c:ptCount val="15"/>
                <c:pt idx="4">
                  <c:v>8</c:v>
                </c:pt>
                <c:pt idx="5">
                  <c:v>16</c:v>
                </c:pt>
                <c:pt idx="6">
                  <c:v>3</c:v>
                </c:pt>
                <c:pt idx="7">
                  <c:v>211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4733-497E-9721-CFD900766124}"/>
            </c:ext>
          </c:extLst>
        </c:ser>
        <c:ser>
          <c:idx val="13"/>
          <c:order val="13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August!$Q$16:$Q$30</c:f>
              <c:numCache>
                <c:formatCode>General</c:formatCode>
                <c:ptCount val="15"/>
                <c:pt idx="0">
                  <c:v>9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119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4733-497E-9721-CFD900766124}"/>
            </c:ext>
          </c:extLst>
        </c:ser>
        <c:ser>
          <c:idx val="14"/>
          <c:order val="14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August!$B$16:$B$30</c:f>
              <c:strCache>
                <c:ptCount val="15"/>
                <c:pt idx="0">
                  <c:v>SRC Leather Division: FLP N1952</c:v>
                </c:pt>
                <c:pt idx="1">
                  <c:v>SRC Leather Division: FLP N1932</c:v>
                </c:pt>
                <c:pt idx="2">
                  <c:v>SRC Leather Division: FLS N1914</c:v>
                </c:pt>
                <c:pt idx="3">
                  <c:v>SRC Leather Division: DA 1625</c:v>
                </c:pt>
                <c:pt idx="4">
                  <c:v>SRC Leather Division: Tree Plantation</c:v>
                </c:pt>
                <c:pt idx="5">
                  <c:v>SRC Leather Division: Flag Distribution</c:v>
                </c:pt>
                <c:pt idx="6">
                  <c:v>SRC Leather Division: Independence Day</c:v>
                </c:pt>
                <c:pt idx="7">
                  <c:v>SRC Leather Division: Beamhouse Reel</c:v>
                </c:pt>
                <c:pt idx="8">
                  <c:v>SRC Leather Division: DA 1621</c:v>
                </c:pt>
                <c:pt idx="9">
                  <c:v>SRC Leather Division: DA 1600</c:v>
                </c:pt>
                <c:pt idx="10">
                  <c:v>SRC Leather Division: Reso Evolite 2020</c:v>
                </c:pt>
                <c:pt idx="11">
                  <c:v>SRC Leather Division: World Humanitarian Day</c:v>
                </c:pt>
                <c:pt idx="12">
                  <c:v>SRC Leather Division: DA 1645</c:v>
                </c:pt>
                <c:pt idx="13">
                  <c:v>SRC Leather Division: DA 1650</c:v>
                </c:pt>
                <c:pt idx="14">
                  <c:v>SRC Leather Division: DA 1670</c:v>
                </c:pt>
              </c:strCache>
              <c:extLst/>
            </c:strRef>
          </c:cat>
          <c:val>
            <c:numRef>
              <c:f>August!$R$16:$R$30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4733-497E-9721-CFD900766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11516672"/>
        <c:axId val="121151763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August!$D$3</c15:sqref>
                        </c15:formulaRef>
                      </c:ext>
                    </c:extLst>
                    <c:strCache>
                      <c:ptCount val="1"/>
                      <c:pt idx="0">
                        <c:v>Facebook Impressions/ Reel Reach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August!$D$16:$D$30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30</c:v>
                      </c:pt>
                      <c:pt idx="1">
                        <c:v>29</c:v>
                      </c:pt>
                      <c:pt idx="2">
                        <c:v>22</c:v>
                      </c:pt>
                      <c:pt idx="3">
                        <c:v>21</c:v>
                      </c:pt>
                      <c:pt idx="4">
                        <c:v>15</c:v>
                      </c:pt>
                      <c:pt idx="5">
                        <c:v>21</c:v>
                      </c:pt>
                      <c:pt idx="6">
                        <c:v>23</c:v>
                      </c:pt>
                      <c:pt idx="8">
                        <c:v>22</c:v>
                      </c:pt>
                      <c:pt idx="9">
                        <c:v>22</c:v>
                      </c:pt>
                      <c:pt idx="10">
                        <c:v>20</c:v>
                      </c:pt>
                      <c:pt idx="11">
                        <c:v>21</c:v>
                      </c:pt>
                      <c:pt idx="12">
                        <c:v>25</c:v>
                      </c:pt>
                      <c:pt idx="13">
                        <c:v>18</c:v>
                      </c:pt>
                      <c:pt idx="14">
                        <c:v>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4733-497E-9721-CFD900766124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</c15:sqref>
                        </c15:formulaRef>
                      </c:ext>
                    </c:extLst>
                    <c:strCache>
                      <c:ptCount val="1"/>
                      <c:pt idx="0">
                        <c:v>Facebook Clicks/ Reel Plays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August!$E$16:$E$30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1</c:v>
                      </c:pt>
                      <c:pt idx="1">
                        <c:v>3</c:v>
                      </c:pt>
                      <c:pt idx="2">
                        <c:v>3</c:v>
                      </c:pt>
                      <c:pt idx="3">
                        <c:v>0</c:v>
                      </c:pt>
                      <c:pt idx="4">
                        <c:v>34</c:v>
                      </c:pt>
                      <c:pt idx="5">
                        <c:v>39</c:v>
                      </c:pt>
                      <c:pt idx="6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1</c:v>
                      </c:pt>
                      <c:pt idx="13">
                        <c:v>1</c:v>
                      </c:pt>
                      <c:pt idx="14">
                        <c:v>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4733-497E-9721-CFD90076612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</c15:sqref>
                        </c15:formulaRef>
                      </c:ext>
                    </c:extLst>
                    <c:strCache>
                      <c:ptCount val="1"/>
                      <c:pt idx="0">
                        <c:v>Facebook Reactions/ Reel Likes</c:v>
                      </c:pt>
                    </c:strCache>
                  </c:strRef>
                </c:tx>
                <c:spPr>
                  <a:solidFill>
                    <a:schemeClr val="accent3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August!$F$16:$F$30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</c:v>
                      </c:pt>
                      <c:pt idx="1">
                        <c:v>5</c:v>
                      </c:pt>
                      <c:pt idx="2">
                        <c:v>2</c:v>
                      </c:pt>
                      <c:pt idx="3">
                        <c:v>0</c:v>
                      </c:pt>
                      <c:pt idx="4">
                        <c:v>1</c:v>
                      </c:pt>
                      <c:pt idx="5">
                        <c:v>5</c:v>
                      </c:pt>
                      <c:pt idx="6">
                        <c:v>3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4</c:v>
                      </c:pt>
                      <c:pt idx="11">
                        <c:v>1</c:v>
                      </c:pt>
                      <c:pt idx="12">
                        <c:v>1</c:v>
                      </c:pt>
                      <c:pt idx="13">
                        <c:v>2</c:v>
                      </c:pt>
                      <c:pt idx="14">
                        <c:v>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4733-497E-9721-CFD900766124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</c15:sqref>
                        </c15:formulaRef>
                      </c:ext>
                    </c:extLst>
                    <c:strCache>
                      <c:ptCount val="1"/>
                      <c:pt idx="0">
                        <c:v>LinkedIn Impressions </c:v>
                      </c:pt>
                    </c:strCache>
                  </c:strRef>
                </c:tx>
                <c:spPr>
                  <a:solidFill>
                    <a:schemeClr val="accent4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August!$G$16:$G$30</c15:sqref>
                        </c15:formulaRef>
                      </c:ext>
                    </c:extLst>
                    <c:numCache>
                      <c:formatCode>General</c:formatCode>
                      <c:ptCount val="1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4733-497E-9721-CFD900766124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</c15:sqref>
                        </c15:formulaRef>
                      </c:ext>
                    </c:extLst>
                    <c:strCache>
                      <c:ptCount val="1"/>
                      <c:pt idx="0">
                        <c:v>LinkedIn Reactions </c:v>
                      </c:pt>
                    </c:strCache>
                  </c:strRef>
                </c:tx>
                <c:spPr>
                  <a:solidFill>
                    <a:schemeClr val="accent5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August!$H$16:$H$30</c15:sqref>
                        </c15:formulaRef>
                      </c:ext>
                    </c:extLst>
                    <c:numCache>
                      <c:formatCode>General</c:formatCode>
                      <c:ptCount val="1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4733-497E-9721-CFD900766124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</c15:sqref>
                        </c15:formulaRef>
                      </c:ext>
                    </c:extLst>
                    <c:strCache>
                      <c:ptCount val="1"/>
                      <c:pt idx="0">
                        <c:v>LinkedIn Clicks</c:v>
                      </c:pt>
                    </c:strCache>
                  </c:strRef>
                </c:tx>
                <c:spPr>
                  <a:solidFill>
                    <a:schemeClr val="accent6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August!$I$16:$I$30</c15:sqref>
                        </c15:formulaRef>
                      </c:ext>
                    </c:extLst>
                    <c:numCache>
                      <c:formatCode>General</c:formatCode>
                      <c:ptCount val="1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4733-497E-9721-CFD900766124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</c15:sqref>
                        </c15:formulaRef>
                      </c:ext>
                    </c:extLst>
                    <c:strCache>
                      <c:ptCount val="1"/>
                      <c:pt idx="0">
                        <c:v>LinkedIn Shares 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August!$J$16:$J$30</c15:sqref>
                        </c15:formulaRef>
                      </c:ext>
                    </c:extLst>
                    <c:numCache>
                      <c:formatCode>General</c:formatCode>
                      <c:ptCount val="1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33-497E-9721-CFD900766124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</c15:sqref>
                        </c15:formulaRef>
                      </c:ext>
                    </c:extLst>
                    <c:strCache>
                      <c:ptCount val="1"/>
                      <c:pt idx="0">
                        <c:v>Total 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August!$B$16:$B$30</c15:sqref>
                        </c15:formulaRef>
                      </c:ext>
                    </c:extLst>
                    <c:strCache>
                      <c:ptCount val="15"/>
                      <c:pt idx="0">
                        <c:v>SRC Leather Division: FLP N1952</c:v>
                      </c:pt>
                      <c:pt idx="1">
                        <c:v>SRC Leather Division: FLP N1932</c:v>
                      </c:pt>
                      <c:pt idx="2">
                        <c:v>SRC Leather Division: FLS N1914</c:v>
                      </c:pt>
                      <c:pt idx="3">
                        <c:v>SRC Leather Division: DA 1625</c:v>
                      </c:pt>
                      <c:pt idx="4">
                        <c:v>SRC Leather Division: Tree Plantation</c:v>
                      </c:pt>
                      <c:pt idx="5">
                        <c:v>SRC Leather Division: Flag Distribution</c:v>
                      </c:pt>
                      <c:pt idx="6">
                        <c:v>SRC Leather Division: Independence Day</c:v>
                      </c:pt>
                      <c:pt idx="7">
                        <c:v>SRC Leather Division: Beamhouse Reel</c:v>
                      </c:pt>
                      <c:pt idx="8">
                        <c:v>SRC Leather Division: DA 1621</c:v>
                      </c:pt>
                      <c:pt idx="9">
                        <c:v>SRC Leather Division: DA 1600</c:v>
                      </c:pt>
                      <c:pt idx="10">
                        <c:v>SRC Leather Division: Reso Evolite 2020</c:v>
                      </c:pt>
                      <c:pt idx="11">
                        <c:v>SRC Leather Division: World Humanitarian Day</c:v>
                      </c:pt>
                      <c:pt idx="12">
                        <c:v>SRC Leather Division: DA 1645</c:v>
                      </c:pt>
                      <c:pt idx="13">
                        <c:v>SRC Leather Division: DA 1650</c:v>
                      </c:pt>
                      <c:pt idx="14">
                        <c:v>SRC Leather Division: DA 1670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August!$K$16:$K$30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33-497E-9721-CFD900766124}"/>
                  </c:ext>
                </c:extLst>
              </c15:ser>
            </c15:filteredBarSeries>
          </c:ext>
        </c:extLst>
      </c:barChart>
      <c:catAx>
        <c:axId val="1211516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517632"/>
        <c:crosses val="autoZero"/>
        <c:auto val="1"/>
        <c:lblAlgn val="ctr"/>
        <c:lblOffset val="100"/>
        <c:noMultiLvlLbl val="0"/>
      </c:catAx>
      <c:valAx>
        <c:axId val="121151763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51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09FF78"/>
                </a:solidFill>
              </a:rPr>
              <a:t>SaafnSafe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August!$D$31:$D$47</c:f>
              <c:numCache>
                <c:formatCode>General</c:formatCode>
                <c:ptCount val="17"/>
                <c:pt idx="0">
                  <c:v>1219</c:v>
                </c:pt>
                <c:pt idx="1">
                  <c:v>279</c:v>
                </c:pt>
                <c:pt idx="2">
                  <c:v>747</c:v>
                </c:pt>
                <c:pt idx="3">
                  <c:v>1235</c:v>
                </c:pt>
                <c:pt idx="4">
                  <c:v>985</c:v>
                </c:pt>
                <c:pt idx="5">
                  <c:v>329</c:v>
                </c:pt>
                <c:pt idx="6">
                  <c:v>418</c:v>
                </c:pt>
                <c:pt idx="7">
                  <c:v>672</c:v>
                </c:pt>
                <c:pt idx="8">
                  <c:v>223</c:v>
                </c:pt>
                <c:pt idx="9">
                  <c:v>341</c:v>
                </c:pt>
                <c:pt idx="10">
                  <c:v>800</c:v>
                </c:pt>
                <c:pt idx="11">
                  <c:v>661</c:v>
                </c:pt>
                <c:pt idx="12">
                  <c:v>453</c:v>
                </c:pt>
                <c:pt idx="13">
                  <c:v>108</c:v>
                </c:pt>
                <c:pt idx="14">
                  <c:v>311</c:v>
                </c:pt>
                <c:pt idx="15">
                  <c:v>186</c:v>
                </c:pt>
                <c:pt idx="16">
                  <c:v>188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FC8-4EFC-B4EA-F447D8E49DA5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August!$E$31:$E$47</c:f>
              <c:numCache>
                <c:formatCode>General</c:formatCode>
                <c:ptCount val="17"/>
                <c:pt idx="0">
                  <c:v>6</c:v>
                </c:pt>
                <c:pt idx="1">
                  <c:v>0</c:v>
                </c:pt>
                <c:pt idx="2">
                  <c:v>2</c:v>
                </c:pt>
                <c:pt idx="3">
                  <c:v>6</c:v>
                </c:pt>
                <c:pt idx="4">
                  <c:v>5</c:v>
                </c:pt>
                <c:pt idx="5">
                  <c:v>268</c:v>
                </c:pt>
                <c:pt idx="6">
                  <c:v>386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7</c:v>
                </c:pt>
                <c:pt idx="11">
                  <c:v>1</c:v>
                </c:pt>
                <c:pt idx="12">
                  <c:v>10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FC8-4EFC-B4EA-F447D8E49DA5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August!$F$31:$F$47</c:f>
              <c:numCache>
                <c:formatCode>General</c:formatCode>
                <c:ptCount val="17"/>
                <c:pt idx="0">
                  <c:v>15</c:v>
                </c:pt>
                <c:pt idx="1">
                  <c:v>11</c:v>
                </c:pt>
                <c:pt idx="2">
                  <c:v>10</c:v>
                </c:pt>
                <c:pt idx="3">
                  <c:v>23</c:v>
                </c:pt>
                <c:pt idx="4">
                  <c:v>9</c:v>
                </c:pt>
                <c:pt idx="5">
                  <c:v>17</c:v>
                </c:pt>
                <c:pt idx="6">
                  <c:v>17</c:v>
                </c:pt>
                <c:pt idx="7">
                  <c:v>6</c:v>
                </c:pt>
                <c:pt idx="8">
                  <c:v>7</c:v>
                </c:pt>
                <c:pt idx="9">
                  <c:v>11</c:v>
                </c:pt>
                <c:pt idx="10">
                  <c:v>7</c:v>
                </c:pt>
                <c:pt idx="11">
                  <c:v>6</c:v>
                </c:pt>
                <c:pt idx="12">
                  <c:v>8</c:v>
                </c:pt>
                <c:pt idx="13">
                  <c:v>4</c:v>
                </c:pt>
                <c:pt idx="14">
                  <c:v>6</c:v>
                </c:pt>
                <c:pt idx="15">
                  <c:v>2</c:v>
                </c:pt>
                <c:pt idx="16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6FC8-4EFC-B4EA-F447D8E49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96469920"/>
        <c:axId val="1396464160"/>
      </c:barChart>
      <c:catAx>
        <c:axId val="139646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64160"/>
        <c:crosses val="autoZero"/>
        <c:auto val="1"/>
        <c:lblAlgn val="ctr"/>
        <c:lblOffset val="100"/>
        <c:noMultiLvlLbl val="0"/>
      </c:catAx>
      <c:valAx>
        <c:axId val="139646416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6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09FF78"/>
                </a:solidFill>
              </a:rPr>
              <a:t>SaafnSafe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8"/>
          <c:order val="8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3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August!$L$31:$L$47</c:f>
              <c:numCache>
                <c:formatCode>General</c:formatCode>
                <c:ptCount val="17"/>
                <c:pt idx="0">
                  <c:v>27</c:v>
                </c:pt>
                <c:pt idx="2">
                  <c:v>23</c:v>
                </c:pt>
                <c:pt idx="3">
                  <c:v>36</c:v>
                </c:pt>
                <c:pt idx="4">
                  <c:v>26</c:v>
                </c:pt>
                <c:pt idx="7">
                  <c:v>27</c:v>
                </c:pt>
                <c:pt idx="10">
                  <c:v>21</c:v>
                </c:pt>
                <c:pt idx="11">
                  <c:v>25</c:v>
                </c:pt>
                <c:pt idx="14">
                  <c:v>29</c:v>
                </c:pt>
                <c:pt idx="15">
                  <c:v>22</c:v>
                </c:pt>
                <c:pt idx="16">
                  <c:v>19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B8F-426D-8190-EEB0C5A8987D}"/>
            </c:ext>
          </c:extLst>
        </c:ser>
        <c:ser>
          <c:idx val="9"/>
          <c:order val="9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August!$M$31:$M$47</c:f>
              <c:numCache>
                <c:formatCode>General</c:formatCode>
                <c:ptCount val="17"/>
                <c:pt idx="0">
                  <c:v>8</c:v>
                </c:pt>
                <c:pt idx="2">
                  <c:v>13</c:v>
                </c:pt>
                <c:pt idx="3">
                  <c:v>6</c:v>
                </c:pt>
                <c:pt idx="4">
                  <c:v>4</c:v>
                </c:pt>
                <c:pt idx="7">
                  <c:v>10</c:v>
                </c:pt>
                <c:pt idx="10">
                  <c:v>6</c:v>
                </c:pt>
                <c:pt idx="11">
                  <c:v>4</c:v>
                </c:pt>
                <c:pt idx="14">
                  <c:v>6</c:v>
                </c:pt>
                <c:pt idx="15">
                  <c:v>3</c:v>
                </c:pt>
                <c:pt idx="16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B8F-426D-8190-EEB0C5A8987D}"/>
            </c:ext>
          </c:extLst>
        </c:ser>
        <c:ser>
          <c:idx val="10"/>
          <c:order val="10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5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August!$N$31:$N$47</c:f>
              <c:numCache>
                <c:formatCode>General</c:formatCode>
                <c:ptCount val="17"/>
                <c:pt idx="0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7">
                  <c:v>4</c:v>
                </c:pt>
                <c:pt idx="10">
                  <c:v>2</c:v>
                </c:pt>
                <c:pt idx="11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B8F-426D-8190-EEB0C5A8987D}"/>
            </c:ext>
          </c:extLst>
        </c:ser>
        <c:ser>
          <c:idx val="11"/>
          <c:order val="11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6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August!$O$31:$O$47</c:f>
              <c:numCache>
                <c:formatCode>General</c:formatCode>
                <c:ptCount val="17"/>
                <c:pt idx="0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7">
                  <c:v>0</c:v>
                </c:pt>
                <c:pt idx="10">
                  <c:v>0</c:v>
                </c:pt>
                <c:pt idx="11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B8F-426D-8190-EEB0C5A8987D}"/>
            </c:ext>
          </c:extLst>
        </c:ser>
        <c:ser>
          <c:idx val="12"/>
          <c:order val="12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August!$P$31:$P$47</c:f>
              <c:numCache>
                <c:formatCode>General</c:formatCode>
                <c:ptCount val="17"/>
                <c:pt idx="1">
                  <c:v>23</c:v>
                </c:pt>
                <c:pt idx="5">
                  <c:v>39</c:v>
                </c:pt>
                <c:pt idx="6">
                  <c:v>83</c:v>
                </c:pt>
                <c:pt idx="8">
                  <c:v>30</c:v>
                </c:pt>
                <c:pt idx="9">
                  <c:v>21</c:v>
                </c:pt>
                <c:pt idx="12">
                  <c:v>21</c:v>
                </c:pt>
                <c:pt idx="13">
                  <c:v>28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7B8F-426D-8190-EEB0C5A8987D}"/>
            </c:ext>
          </c:extLst>
        </c:ser>
        <c:ser>
          <c:idx val="13"/>
          <c:order val="13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August!$Q$31:$Q$47</c:f>
              <c:numCache>
                <c:formatCode>General</c:formatCode>
                <c:ptCount val="17"/>
                <c:pt idx="0">
                  <c:v>42</c:v>
                </c:pt>
                <c:pt idx="1">
                  <c:v>16</c:v>
                </c:pt>
                <c:pt idx="2">
                  <c:v>33</c:v>
                </c:pt>
                <c:pt idx="3">
                  <c:v>36</c:v>
                </c:pt>
                <c:pt idx="4">
                  <c:v>21</c:v>
                </c:pt>
                <c:pt idx="5">
                  <c:v>20</c:v>
                </c:pt>
                <c:pt idx="6">
                  <c:v>45</c:v>
                </c:pt>
                <c:pt idx="7">
                  <c:v>34</c:v>
                </c:pt>
                <c:pt idx="8">
                  <c:v>23</c:v>
                </c:pt>
                <c:pt idx="9">
                  <c:v>20</c:v>
                </c:pt>
                <c:pt idx="10">
                  <c:v>26</c:v>
                </c:pt>
                <c:pt idx="11">
                  <c:v>25</c:v>
                </c:pt>
                <c:pt idx="12">
                  <c:v>21</c:v>
                </c:pt>
                <c:pt idx="13">
                  <c:v>23</c:v>
                </c:pt>
                <c:pt idx="14">
                  <c:v>27</c:v>
                </c:pt>
                <c:pt idx="15">
                  <c:v>20</c:v>
                </c:pt>
                <c:pt idx="16">
                  <c:v>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7B8F-426D-8190-EEB0C5A8987D}"/>
            </c:ext>
          </c:extLst>
        </c:ser>
        <c:ser>
          <c:idx val="14"/>
          <c:order val="14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August!$B$31:$B$47</c:f>
              <c:strCache>
                <c:ptCount val="17"/>
                <c:pt idx="0">
                  <c:v>SNS: Proudly Pakistani Products</c:v>
                </c:pt>
                <c:pt idx="1">
                  <c:v>SNS: Glass Cleaner Animated</c:v>
                </c:pt>
                <c:pt idx="2">
                  <c:v>SNS: 25% Off Announcement</c:v>
                </c:pt>
                <c:pt idx="3">
                  <c:v>SNS: Arshad Nadeem</c:v>
                </c:pt>
                <c:pt idx="4">
                  <c:v>SNS: Fresh Pine and Lavendar Phenyl</c:v>
                </c:pt>
                <c:pt idx="5">
                  <c:v>SNS: Tree Plantation</c:v>
                </c:pt>
                <c:pt idx="6">
                  <c:v>SNS: Flag Distribution</c:v>
                </c:pt>
                <c:pt idx="7">
                  <c:v>SNS: Independence Day by SNS</c:v>
                </c:pt>
                <c:pt idx="8">
                  <c:v>SNS: Independence Day by SRC</c:v>
                </c:pt>
                <c:pt idx="9">
                  <c:v>SNS: TC Gel Animated</c:v>
                </c:pt>
                <c:pt idx="10">
                  <c:v>SNS: Dishwashing Gel</c:v>
                </c:pt>
                <c:pt idx="11">
                  <c:v>SNS: World Humanitarian Day</c:v>
                </c:pt>
                <c:pt idx="12">
                  <c:v>SNS: Kitchen Cleaner</c:v>
                </c:pt>
                <c:pt idx="13">
                  <c:v>SNS: Klex </c:v>
                </c:pt>
                <c:pt idx="14">
                  <c:v>SNS: Kitchen Cleaner &amp; Glass Cleaner</c:v>
                </c:pt>
                <c:pt idx="15">
                  <c:v>SNS: Lavendar Phenyl</c:v>
                </c:pt>
                <c:pt idx="16">
                  <c:v>SNS: TC Gel   </c:v>
                </c:pt>
              </c:strCache>
              <c:extLst/>
            </c:strRef>
          </c:cat>
          <c:val>
            <c:numRef>
              <c:f>August!$R$31:$R$47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7B8F-426D-8190-EEB0C5A89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96462240"/>
        <c:axId val="13964670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August!$D$3</c15:sqref>
                        </c15:formulaRef>
                      </c:ext>
                    </c:extLst>
                    <c:strCache>
                      <c:ptCount val="1"/>
                      <c:pt idx="0">
                        <c:v>Facebook Impressions/ Reel Reach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August!$D$31:$D$47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1219</c:v>
                      </c:pt>
                      <c:pt idx="1">
                        <c:v>279</c:v>
                      </c:pt>
                      <c:pt idx="2">
                        <c:v>747</c:v>
                      </c:pt>
                      <c:pt idx="3">
                        <c:v>1235</c:v>
                      </c:pt>
                      <c:pt idx="4">
                        <c:v>985</c:v>
                      </c:pt>
                      <c:pt idx="5">
                        <c:v>329</c:v>
                      </c:pt>
                      <c:pt idx="6">
                        <c:v>418</c:v>
                      </c:pt>
                      <c:pt idx="7">
                        <c:v>672</c:v>
                      </c:pt>
                      <c:pt idx="8">
                        <c:v>223</c:v>
                      </c:pt>
                      <c:pt idx="9">
                        <c:v>341</c:v>
                      </c:pt>
                      <c:pt idx="10">
                        <c:v>800</c:v>
                      </c:pt>
                      <c:pt idx="11">
                        <c:v>661</c:v>
                      </c:pt>
                      <c:pt idx="12">
                        <c:v>453</c:v>
                      </c:pt>
                      <c:pt idx="13">
                        <c:v>108</c:v>
                      </c:pt>
                      <c:pt idx="14">
                        <c:v>311</c:v>
                      </c:pt>
                      <c:pt idx="15">
                        <c:v>186</c:v>
                      </c:pt>
                      <c:pt idx="16">
                        <c:v>188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7B8F-426D-8190-EEB0C5A8987D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</c15:sqref>
                        </c15:formulaRef>
                      </c:ext>
                    </c:extLst>
                    <c:strCache>
                      <c:ptCount val="1"/>
                      <c:pt idx="0">
                        <c:v>Facebook Clicks/ Reel Plays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August!$E$31:$E$47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6</c:v>
                      </c:pt>
                      <c:pt idx="1">
                        <c:v>0</c:v>
                      </c:pt>
                      <c:pt idx="2">
                        <c:v>2</c:v>
                      </c:pt>
                      <c:pt idx="3">
                        <c:v>6</c:v>
                      </c:pt>
                      <c:pt idx="4">
                        <c:v>5</c:v>
                      </c:pt>
                      <c:pt idx="5">
                        <c:v>268</c:v>
                      </c:pt>
                      <c:pt idx="6">
                        <c:v>386</c:v>
                      </c:pt>
                      <c:pt idx="7">
                        <c:v>1</c:v>
                      </c:pt>
                      <c:pt idx="8">
                        <c:v>3</c:v>
                      </c:pt>
                      <c:pt idx="9">
                        <c:v>1</c:v>
                      </c:pt>
                      <c:pt idx="10">
                        <c:v>7</c:v>
                      </c:pt>
                      <c:pt idx="11">
                        <c:v>1</c:v>
                      </c:pt>
                      <c:pt idx="12">
                        <c:v>10</c:v>
                      </c:pt>
                      <c:pt idx="13">
                        <c:v>0</c:v>
                      </c:pt>
                      <c:pt idx="14">
                        <c:v>1</c:v>
                      </c:pt>
                      <c:pt idx="15">
                        <c:v>0</c:v>
                      </c:pt>
                      <c:pt idx="1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7B8F-426D-8190-EEB0C5A8987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</c15:sqref>
                        </c15:formulaRef>
                      </c:ext>
                    </c:extLst>
                    <c:strCache>
                      <c:ptCount val="1"/>
                      <c:pt idx="0">
                        <c:v>Facebook Reactions/ Reel Likes</c:v>
                      </c:pt>
                    </c:strCache>
                  </c:strRef>
                </c:tx>
                <c:spPr>
                  <a:solidFill>
                    <a:schemeClr val="accent3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August!$F$31:$F$47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15</c:v>
                      </c:pt>
                      <c:pt idx="1">
                        <c:v>11</c:v>
                      </c:pt>
                      <c:pt idx="2">
                        <c:v>10</c:v>
                      </c:pt>
                      <c:pt idx="3">
                        <c:v>23</c:v>
                      </c:pt>
                      <c:pt idx="4">
                        <c:v>9</c:v>
                      </c:pt>
                      <c:pt idx="5">
                        <c:v>17</c:v>
                      </c:pt>
                      <c:pt idx="6">
                        <c:v>17</c:v>
                      </c:pt>
                      <c:pt idx="7">
                        <c:v>6</c:v>
                      </c:pt>
                      <c:pt idx="8">
                        <c:v>7</c:v>
                      </c:pt>
                      <c:pt idx="9">
                        <c:v>11</c:v>
                      </c:pt>
                      <c:pt idx="10">
                        <c:v>7</c:v>
                      </c:pt>
                      <c:pt idx="11">
                        <c:v>6</c:v>
                      </c:pt>
                      <c:pt idx="12">
                        <c:v>8</c:v>
                      </c:pt>
                      <c:pt idx="13">
                        <c:v>4</c:v>
                      </c:pt>
                      <c:pt idx="14">
                        <c:v>6</c:v>
                      </c:pt>
                      <c:pt idx="15">
                        <c:v>2</c:v>
                      </c:pt>
                      <c:pt idx="16">
                        <c:v>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7B8F-426D-8190-EEB0C5A8987D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</c15:sqref>
                        </c15:formulaRef>
                      </c:ext>
                    </c:extLst>
                    <c:strCache>
                      <c:ptCount val="1"/>
                      <c:pt idx="0">
                        <c:v>LinkedIn Impressions </c:v>
                      </c:pt>
                    </c:strCache>
                  </c:strRef>
                </c:tx>
                <c:spPr>
                  <a:solidFill>
                    <a:schemeClr val="accent4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August!$G$31:$G$47</c15:sqref>
                        </c15:formulaRef>
                      </c:ext>
                    </c:extLst>
                    <c:numCache>
                      <c:formatCode>General</c:formatCode>
                      <c:ptCount val="1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7B8F-426D-8190-EEB0C5A8987D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</c15:sqref>
                        </c15:formulaRef>
                      </c:ext>
                    </c:extLst>
                    <c:strCache>
                      <c:ptCount val="1"/>
                      <c:pt idx="0">
                        <c:v>LinkedIn Reactions </c:v>
                      </c:pt>
                    </c:strCache>
                  </c:strRef>
                </c:tx>
                <c:spPr>
                  <a:solidFill>
                    <a:schemeClr val="accent5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August!$H$31:$H$47</c15:sqref>
                        </c15:formulaRef>
                      </c:ext>
                    </c:extLst>
                    <c:numCache>
                      <c:formatCode>General</c:formatCode>
                      <c:ptCount val="1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8F-426D-8190-EEB0C5A8987D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</c15:sqref>
                        </c15:formulaRef>
                      </c:ext>
                    </c:extLst>
                    <c:strCache>
                      <c:ptCount val="1"/>
                      <c:pt idx="0">
                        <c:v>LinkedIn Clicks</c:v>
                      </c:pt>
                    </c:strCache>
                  </c:strRef>
                </c:tx>
                <c:spPr>
                  <a:solidFill>
                    <a:schemeClr val="accent6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August!$I$31:$I$47</c15:sqref>
                        </c15:formulaRef>
                      </c:ext>
                    </c:extLst>
                    <c:numCache>
                      <c:formatCode>General</c:formatCode>
                      <c:ptCount val="1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8F-426D-8190-EEB0C5A8987D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</c15:sqref>
                        </c15:formulaRef>
                      </c:ext>
                    </c:extLst>
                    <c:strCache>
                      <c:ptCount val="1"/>
                      <c:pt idx="0">
                        <c:v>LinkedIn Shares 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August!$J$31:$J$47</c15:sqref>
                        </c15:formulaRef>
                      </c:ext>
                    </c:extLst>
                    <c:numCache>
                      <c:formatCode>General</c:formatCode>
                      <c:ptCount val="1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7B8F-426D-8190-EEB0C5A8987D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</c15:sqref>
                        </c15:formulaRef>
                      </c:ext>
                    </c:extLst>
                    <c:strCache>
                      <c:ptCount val="1"/>
                      <c:pt idx="0">
                        <c:v>Total 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August!$B$31:$B$47</c15:sqref>
                        </c15:formulaRef>
                      </c:ext>
                    </c:extLst>
                    <c:strCache>
                      <c:ptCount val="17"/>
                      <c:pt idx="0">
                        <c:v>SNS: Proudly Pakistani Products</c:v>
                      </c:pt>
                      <c:pt idx="1">
                        <c:v>SNS: Glass Cleaner Animated</c:v>
                      </c:pt>
                      <c:pt idx="2">
                        <c:v>SNS: 25% Off Announcement</c:v>
                      </c:pt>
                      <c:pt idx="3">
                        <c:v>SNS: Arshad Nadeem</c:v>
                      </c:pt>
                      <c:pt idx="4">
                        <c:v>SNS: Fresh Pine and Lavendar Phenyl</c:v>
                      </c:pt>
                      <c:pt idx="5">
                        <c:v>SNS: Tree Plantation</c:v>
                      </c:pt>
                      <c:pt idx="6">
                        <c:v>SNS: Flag Distribution</c:v>
                      </c:pt>
                      <c:pt idx="7">
                        <c:v>SNS: Independence Day by SNS</c:v>
                      </c:pt>
                      <c:pt idx="8">
                        <c:v>SNS: Independence Day by SRC</c:v>
                      </c:pt>
                      <c:pt idx="9">
                        <c:v>SNS: TC Gel Animated</c:v>
                      </c:pt>
                      <c:pt idx="10">
                        <c:v>SNS: Dishwashing Gel</c:v>
                      </c:pt>
                      <c:pt idx="11">
                        <c:v>SNS: World Humanitarian Day</c:v>
                      </c:pt>
                      <c:pt idx="12">
                        <c:v>SNS: Kitchen Cleaner</c:v>
                      </c:pt>
                      <c:pt idx="13">
                        <c:v>SNS: Klex </c:v>
                      </c:pt>
                      <c:pt idx="14">
                        <c:v>SNS: Kitchen Cleaner &amp; Glass Cleaner</c:v>
                      </c:pt>
                      <c:pt idx="15">
                        <c:v>SNS: Lavendar Phenyl</c:v>
                      </c:pt>
                      <c:pt idx="16">
                        <c:v>SNS: TC Gel  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August!$K$31:$K$47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7B8F-426D-8190-EEB0C5A8987D}"/>
                  </c:ext>
                </c:extLst>
              </c15:ser>
            </c15:filteredBarSeries>
          </c:ext>
        </c:extLst>
      </c:barChart>
      <c:catAx>
        <c:axId val="1396462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67040"/>
        <c:crosses val="autoZero"/>
        <c:auto val="1"/>
        <c:lblAlgn val="ctr"/>
        <c:lblOffset val="100"/>
        <c:noMultiLvlLbl val="0"/>
      </c:catAx>
      <c:valAx>
        <c:axId val="139646704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Sidex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August!$D$48:$D$73</c:f>
              <c:numCache>
                <c:formatCode>General</c:formatCode>
                <c:ptCount val="26"/>
                <c:pt idx="0">
                  <c:v>97</c:v>
                </c:pt>
                <c:pt idx="1">
                  <c:v>195</c:v>
                </c:pt>
                <c:pt idx="2">
                  <c:v>115</c:v>
                </c:pt>
                <c:pt idx="3">
                  <c:v>244</c:v>
                </c:pt>
                <c:pt idx="5">
                  <c:v>87</c:v>
                </c:pt>
                <c:pt idx="7">
                  <c:v>169</c:v>
                </c:pt>
                <c:pt idx="8">
                  <c:v>262</c:v>
                </c:pt>
                <c:pt idx="9">
                  <c:v>131</c:v>
                </c:pt>
                <c:pt idx="11">
                  <c:v>491</c:v>
                </c:pt>
                <c:pt idx="12">
                  <c:v>202</c:v>
                </c:pt>
                <c:pt idx="13">
                  <c:v>119</c:v>
                </c:pt>
                <c:pt idx="15">
                  <c:v>272</c:v>
                </c:pt>
                <c:pt idx="17">
                  <c:v>215</c:v>
                </c:pt>
                <c:pt idx="19">
                  <c:v>209</c:v>
                </c:pt>
                <c:pt idx="20">
                  <c:v>232</c:v>
                </c:pt>
                <c:pt idx="21">
                  <c:v>286</c:v>
                </c:pt>
                <c:pt idx="22">
                  <c:v>155</c:v>
                </c:pt>
                <c:pt idx="23">
                  <c:v>119</c:v>
                </c:pt>
                <c:pt idx="24">
                  <c:v>139</c:v>
                </c:pt>
                <c:pt idx="25">
                  <c:v>202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845-4567-9104-DE6334E8245C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August!$E$48:$E$73</c:f>
              <c:numCache>
                <c:formatCode>General</c:formatCode>
                <c:ptCount val="26"/>
                <c:pt idx="0">
                  <c:v>5</c:v>
                </c:pt>
                <c:pt idx="1">
                  <c:v>313</c:v>
                </c:pt>
                <c:pt idx="2">
                  <c:v>2</c:v>
                </c:pt>
                <c:pt idx="3">
                  <c:v>5</c:v>
                </c:pt>
                <c:pt idx="5">
                  <c:v>0</c:v>
                </c:pt>
                <c:pt idx="7">
                  <c:v>177</c:v>
                </c:pt>
                <c:pt idx="8">
                  <c:v>612</c:v>
                </c:pt>
                <c:pt idx="9">
                  <c:v>7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5">
                  <c:v>2</c:v>
                </c:pt>
                <c:pt idx="17">
                  <c:v>2</c:v>
                </c:pt>
                <c:pt idx="19">
                  <c:v>1</c:v>
                </c:pt>
                <c:pt idx="20">
                  <c:v>316</c:v>
                </c:pt>
                <c:pt idx="21">
                  <c:v>357</c:v>
                </c:pt>
                <c:pt idx="22">
                  <c:v>1</c:v>
                </c:pt>
                <c:pt idx="23">
                  <c:v>678</c:v>
                </c:pt>
                <c:pt idx="24">
                  <c:v>1</c:v>
                </c:pt>
                <c:pt idx="25">
                  <c:v>610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845-4567-9104-DE6334E8245C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August!$F$48:$F$73</c:f>
              <c:numCache>
                <c:formatCode>General</c:formatCode>
                <c:ptCount val="26"/>
                <c:pt idx="0">
                  <c:v>6</c:v>
                </c:pt>
                <c:pt idx="1">
                  <c:v>12</c:v>
                </c:pt>
                <c:pt idx="2">
                  <c:v>11</c:v>
                </c:pt>
                <c:pt idx="3">
                  <c:v>13</c:v>
                </c:pt>
                <c:pt idx="5">
                  <c:v>5</c:v>
                </c:pt>
                <c:pt idx="7">
                  <c:v>6</c:v>
                </c:pt>
                <c:pt idx="8">
                  <c:v>13</c:v>
                </c:pt>
                <c:pt idx="9">
                  <c:v>18</c:v>
                </c:pt>
                <c:pt idx="11">
                  <c:v>12</c:v>
                </c:pt>
                <c:pt idx="12">
                  <c:v>7</c:v>
                </c:pt>
                <c:pt idx="13">
                  <c:v>2</c:v>
                </c:pt>
                <c:pt idx="15">
                  <c:v>13</c:v>
                </c:pt>
                <c:pt idx="17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9</c:v>
                </c:pt>
                <c:pt idx="22">
                  <c:v>3</c:v>
                </c:pt>
                <c:pt idx="23">
                  <c:v>17</c:v>
                </c:pt>
                <c:pt idx="24">
                  <c:v>4</c:v>
                </c:pt>
                <c:pt idx="25">
                  <c:v>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845-4567-9104-DE6334E82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96478560"/>
        <c:axId val="1396476640"/>
      </c:barChart>
      <c:catAx>
        <c:axId val="1396478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76640"/>
        <c:crosses val="autoZero"/>
        <c:auto val="1"/>
        <c:lblAlgn val="ctr"/>
        <c:lblOffset val="100"/>
        <c:noMultiLvlLbl val="0"/>
      </c:catAx>
      <c:valAx>
        <c:axId val="139647664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Sidex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8"/>
          <c:order val="8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3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August!$L$48:$L$73</c:f>
              <c:numCache>
                <c:formatCode>General</c:formatCode>
                <c:ptCount val="26"/>
                <c:pt idx="3">
                  <c:v>22</c:v>
                </c:pt>
                <c:pt idx="11">
                  <c:v>20</c:v>
                </c:pt>
                <c:pt idx="12">
                  <c:v>15</c:v>
                </c:pt>
                <c:pt idx="13">
                  <c:v>10</c:v>
                </c:pt>
                <c:pt idx="15">
                  <c:v>13</c:v>
                </c:pt>
                <c:pt idx="17">
                  <c:v>10</c:v>
                </c:pt>
                <c:pt idx="19">
                  <c:v>19</c:v>
                </c:pt>
                <c:pt idx="22">
                  <c:v>11</c:v>
                </c:pt>
                <c:pt idx="24">
                  <c:v>12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CEE-4D2E-980D-3BF48C68AA1B}"/>
            </c:ext>
          </c:extLst>
        </c:ser>
        <c:ser>
          <c:idx val="9"/>
          <c:order val="9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August!$M$48:$M$73</c:f>
              <c:numCache>
                <c:formatCode>General</c:formatCode>
                <c:ptCount val="26"/>
                <c:pt idx="3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5">
                  <c:v>0</c:v>
                </c:pt>
                <c:pt idx="17">
                  <c:v>1</c:v>
                </c:pt>
                <c:pt idx="19">
                  <c:v>2</c:v>
                </c:pt>
                <c:pt idx="22">
                  <c:v>5</c:v>
                </c:pt>
                <c:pt idx="24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CEE-4D2E-980D-3BF48C68AA1B}"/>
            </c:ext>
          </c:extLst>
        </c:ser>
        <c:ser>
          <c:idx val="10"/>
          <c:order val="10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5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August!$N$48:$N$73</c:f>
              <c:numCache>
                <c:formatCode>General</c:formatCode>
                <c:ptCount val="26"/>
                <c:pt idx="3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5">
                  <c:v>0</c:v>
                </c:pt>
                <c:pt idx="17">
                  <c:v>0</c:v>
                </c:pt>
                <c:pt idx="19">
                  <c:v>0</c:v>
                </c:pt>
                <c:pt idx="22">
                  <c:v>1</c:v>
                </c:pt>
                <c:pt idx="24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CEE-4D2E-980D-3BF48C68AA1B}"/>
            </c:ext>
          </c:extLst>
        </c:ser>
        <c:ser>
          <c:idx val="11"/>
          <c:order val="11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6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August!$O$48:$O$73</c:f>
              <c:numCache>
                <c:formatCode>General</c:formatCode>
                <c:ptCount val="26"/>
                <c:pt idx="3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5">
                  <c:v>0</c:v>
                </c:pt>
                <c:pt idx="17">
                  <c:v>0</c:v>
                </c:pt>
                <c:pt idx="19">
                  <c:v>0</c:v>
                </c:pt>
                <c:pt idx="22">
                  <c:v>0</c:v>
                </c:pt>
                <c:pt idx="24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CEE-4D2E-980D-3BF48C68AA1B}"/>
            </c:ext>
          </c:extLst>
        </c:ser>
        <c:ser>
          <c:idx val="12"/>
          <c:order val="12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August!$P$48:$P$73</c:f>
              <c:numCache>
                <c:formatCode>General</c:formatCode>
                <c:ptCount val="26"/>
                <c:pt idx="0">
                  <c:v>33</c:v>
                </c:pt>
                <c:pt idx="1">
                  <c:v>87</c:v>
                </c:pt>
                <c:pt idx="2">
                  <c:v>24</c:v>
                </c:pt>
                <c:pt idx="4">
                  <c:v>125</c:v>
                </c:pt>
                <c:pt idx="5">
                  <c:v>22</c:v>
                </c:pt>
                <c:pt idx="6">
                  <c:v>70</c:v>
                </c:pt>
                <c:pt idx="7">
                  <c:v>49</c:v>
                </c:pt>
                <c:pt idx="8">
                  <c:v>45</c:v>
                </c:pt>
                <c:pt idx="9">
                  <c:v>22</c:v>
                </c:pt>
                <c:pt idx="10">
                  <c:v>198</c:v>
                </c:pt>
                <c:pt idx="14">
                  <c:v>219</c:v>
                </c:pt>
                <c:pt idx="16">
                  <c:v>84</c:v>
                </c:pt>
                <c:pt idx="18">
                  <c:v>73</c:v>
                </c:pt>
                <c:pt idx="20">
                  <c:v>205</c:v>
                </c:pt>
                <c:pt idx="21">
                  <c:v>306</c:v>
                </c:pt>
                <c:pt idx="23">
                  <c:v>432</c:v>
                </c:pt>
                <c:pt idx="25">
                  <c:v>187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CEE-4D2E-980D-3BF48C68AA1B}"/>
            </c:ext>
          </c:extLst>
        </c:ser>
        <c:ser>
          <c:idx val="13"/>
          <c:order val="13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August!$Q$48:$Q$73</c:f>
              <c:numCache>
                <c:formatCode>General</c:formatCode>
                <c:ptCount val="26"/>
                <c:pt idx="0">
                  <c:v>15</c:v>
                </c:pt>
                <c:pt idx="1">
                  <c:v>51</c:v>
                </c:pt>
                <c:pt idx="2">
                  <c:v>15</c:v>
                </c:pt>
                <c:pt idx="3">
                  <c:v>24</c:v>
                </c:pt>
                <c:pt idx="4">
                  <c:v>46</c:v>
                </c:pt>
                <c:pt idx="5">
                  <c:v>12</c:v>
                </c:pt>
                <c:pt idx="6">
                  <c:v>33</c:v>
                </c:pt>
                <c:pt idx="7">
                  <c:v>27</c:v>
                </c:pt>
                <c:pt idx="8">
                  <c:v>20</c:v>
                </c:pt>
                <c:pt idx="9">
                  <c:v>18</c:v>
                </c:pt>
                <c:pt idx="10">
                  <c:v>139</c:v>
                </c:pt>
                <c:pt idx="11">
                  <c:v>19</c:v>
                </c:pt>
                <c:pt idx="12">
                  <c:v>17</c:v>
                </c:pt>
                <c:pt idx="13">
                  <c:v>10</c:v>
                </c:pt>
                <c:pt idx="14">
                  <c:v>177</c:v>
                </c:pt>
                <c:pt idx="15">
                  <c:v>13</c:v>
                </c:pt>
                <c:pt idx="16">
                  <c:v>69</c:v>
                </c:pt>
                <c:pt idx="17">
                  <c:v>11</c:v>
                </c:pt>
                <c:pt idx="18">
                  <c:v>58</c:v>
                </c:pt>
                <c:pt idx="19">
                  <c:v>18</c:v>
                </c:pt>
                <c:pt idx="20">
                  <c:v>168</c:v>
                </c:pt>
                <c:pt idx="21">
                  <c:v>206</c:v>
                </c:pt>
                <c:pt idx="22">
                  <c:v>14</c:v>
                </c:pt>
                <c:pt idx="23">
                  <c:v>242</c:v>
                </c:pt>
                <c:pt idx="24">
                  <c:v>10</c:v>
                </c:pt>
                <c:pt idx="25">
                  <c:v>86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CEE-4D2E-980D-3BF48C68AA1B}"/>
            </c:ext>
          </c:extLst>
        </c:ser>
        <c:ser>
          <c:idx val="14"/>
          <c:order val="14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August!$B$48:$B$73</c:f>
              <c:strCache>
                <c:ptCount val="26"/>
                <c:pt idx="0">
                  <c:v>Sidex: Car Shampoo Ph Balanced</c:v>
                </c:pt>
                <c:pt idx="1">
                  <c:v>Sidex: Dashboard Cleaner Reel</c:v>
                </c:pt>
                <c:pt idx="2">
                  <c:v>Sidex: Car Wax Features</c:v>
                </c:pt>
                <c:pt idx="3">
                  <c:v>Sidex: Arshad Nadeem</c:v>
                </c:pt>
                <c:pt idx="4">
                  <c:v>Sidex: Car Wax Instant Reel</c:v>
                </c:pt>
                <c:pt idx="5">
                  <c:v>Sidex: Car Shampoo High Foam Feature</c:v>
                </c:pt>
                <c:pt idx="6">
                  <c:v>Sidex: Car Wax Old (Something New is Coming Reel)</c:v>
                </c:pt>
                <c:pt idx="7">
                  <c:v>Sidex: Tree Plantation </c:v>
                </c:pt>
                <c:pt idx="8">
                  <c:v>Sidex: Flag Distribution</c:v>
                </c:pt>
                <c:pt idx="9">
                  <c:v>Sidex: Independence Day by SRC</c:v>
                </c:pt>
                <c:pt idx="10">
                  <c:v>Sidex: Dashboard Cleaning Reel</c:v>
                </c:pt>
                <c:pt idx="11">
                  <c:v>Sidex: Dashboard Cleaner Two Variants </c:v>
                </c:pt>
                <c:pt idx="12">
                  <c:v>Sidex: Car Shampoo High Foam Cleaning</c:v>
                </c:pt>
                <c:pt idx="13">
                  <c:v>Sidex: World Humanitarian Day</c:v>
                </c:pt>
                <c:pt idx="14">
                  <c:v>Sidex: Without Dashboard Cleaner &amp; with Dashboard Cleaner</c:v>
                </c:pt>
                <c:pt idx="15">
                  <c:v>Sidex: Car Shampoo Wash &amp; Shine</c:v>
                </c:pt>
                <c:pt idx="16">
                  <c:v>Sidex: Dashboard Cleaning Application</c:v>
                </c:pt>
                <c:pt idx="17">
                  <c:v>Sidex: See Clearly with Windsheild</c:v>
                </c:pt>
                <c:pt idx="18">
                  <c:v>Sidex: Dashboard Cleaner Application</c:v>
                </c:pt>
                <c:pt idx="19">
                  <c:v>Sidex: Dashboard Polish Revitalize</c:v>
                </c:pt>
                <c:pt idx="20">
                  <c:v>Sidex: Dashboard Cleaner Upset Person Reel</c:v>
                </c:pt>
                <c:pt idx="21">
                  <c:v>Sidex: Dashboard Cleaner Funny Reel</c:v>
                </c:pt>
                <c:pt idx="22">
                  <c:v>Sidex: Windsheild Cleaner </c:v>
                </c:pt>
                <c:pt idx="23">
                  <c:v>Sidex: Dashboard Cleaner Could Talk?</c:v>
                </c:pt>
                <c:pt idx="24">
                  <c:v>Sidex: Dashboard Polish Perfection</c:v>
                </c:pt>
                <c:pt idx="25">
                  <c:v>Sidex: What's the Best Way to Clean Your Dashboard? Reel</c:v>
                </c:pt>
              </c:strCache>
              <c:extLst/>
            </c:strRef>
          </c:cat>
          <c:val>
            <c:numRef>
              <c:f>August!$R$48:$R$73</c:f>
              <c:numCache>
                <c:formatCode>General</c:formatCode>
                <c:ptCount val="2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4</c:v>
                </c:pt>
                <c:pt idx="22">
                  <c:v>0</c:v>
                </c:pt>
                <c:pt idx="23">
                  <c:v>5</c:v>
                </c:pt>
                <c:pt idx="24">
                  <c:v>1</c:v>
                </c:pt>
                <c:pt idx="25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1CEE-4D2E-980D-3BF48C68A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96480000"/>
        <c:axId val="139647088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August!$D$3</c15:sqref>
                        </c15:formulaRef>
                      </c:ext>
                    </c:extLst>
                    <c:strCache>
                      <c:ptCount val="1"/>
                      <c:pt idx="0">
                        <c:v>Facebook Impressions/ Reel Reach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August!$D$48:$D$73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97</c:v>
                      </c:pt>
                      <c:pt idx="1">
                        <c:v>195</c:v>
                      </c:pt>
                      <c:pt idx="2">
                        <c:v>115</c:v>
                      </c:pt>
                      <c:pt idx="3">
                        <c:v>244</c:v>
                      </c:pt>
                      <c:pt idx="5">
                        <c:v>87</c:v>
                      </c:pt>
                      <c:pt idx="7">
                        <c:v>169</c:v>
                      </c:pt>
                      <c:pt idx="8">
                        <c:v>262</c:v>
                      </c:pt>
                      <c:pt idx="9">
                        <c:v>131</c:v>
                      </c:pt>
                      <c:pt idx="11">
                        <c:v>491</c:v>
                      </c:pt>
                      <c:pt idx="12">
                        <c:v>202</c:v>
                      </c:pt>
                      <c:pt idx="13">
                        <c:v>119</c:v>
                      </c:pt>
                      <c:pt idx="15">
                        <c:v>272</c:v>
                      </c:pt>
                      <c:pt idx="17">
                        <c:v>215</c:v>
                      </c:pt>
                      <c:pt idx="19">
                        <c:v>209</c:v>
                      </c:pt>
                      <c:pt idx="20">
                        <c:v>232</c:v>
                      </c:pt>
                      <c:pt idx="21">
                        <c:v>286</c:v>
                      </c:pt>
                      <c:pt idx="22">
                        <c:v>155</c:v>
                      </c:pt>
                      <c:pt idx="23">
                        <c:v>119</c:v>
                      </c:pt>
                      <c:pt idx="24">
                        <c:v>139</c:v>
                      </c:pt>
                      <c:pt idx="25">
                        <c:v>202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1CEE-4D2E-980D-3BF48C68AA1B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</c15:sqref>
                        </c15:formulaRef>
                      </c:ext>
                    </c:extLst>
                    <c:strCache>
                      <c:ptCount val="1"/>
                      <c:pt idx="0">
                        <c:v>Facebook Clicks/ Reel Plays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August!$E$48:$E$73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5</c:v>
                      </c:pt>
                      <c:pt idx="1">
                        <c:v>313</c:v>
                      </c:pt>
                      <c:pt idx="2">
                        <c:v>2</c:v>
                      </c:pt>
                      <c:pt idx="3">
                        <c:v>5</c:v>
                      </c:pt>
                      <c:pt idx="5">
                        <c:v>0</c:v>
                      </c:pt>
                      <c:pt idx="7">
                        <c:v>177</c:v>
                      </c:pt>
                      <c:pt idx="8">
                        <c:v>612</c:v>
                      </c:pt>
                      <c:pt idx="9">
                        <c:v>7</c:v>
                      </c:pt>
                      <c:pt idx="11">
                        <c:v>2</c:v>
                      </c:pt>
                      <c:pt idx="12">
                        <c:v>3</c:v>
                      </c:pt>
                      <c:pt idx="13">
                        <c:v>0</c:v>
                      </c:pt>
                      <c:pt idx="15">
                        <c:v>2</c:v>
                      </c:pt>
                      <c:pt idx="17">
                        <c:v>2</c:v>
                      </c:pt>
                      <c:pt idx="19">
                        <c:v>1</c:v>
                      </c:pt>
                      <c:pt idx="20">
                        <c:v>316</c:v>
                      </c:pt>
                      <c:pt idx="21">
                        <c:v>357</c:v>
                      </c:pt>
                      <c:pt idx="22">
                        <c:v>1</c:v>
                      </c:pt>
                      <c:pt idx="23">
                        <c:v>678</c:v>
                      </c:pt>
                      <c:pt idx="24">
                        <c:v>1</c:v>
                      </c:pt>
                      <c:pt idx="25">
                        <c:v>610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CEE-4D2E-980D-3BF48C68AA1B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</c15:sqref>
                        </c15:formulaRef>
                      </c:ext>
                    </c:extLst>
                    <c:strCache>
                      <c:ptCount val="1"/>
                      <c:pt idx="0">
                        <c:v>Facebook Reactions/ Reel Likes</c:v>
                      </c:pt>
                    </c:strCache>
                  </c:strRef>
                </c:tx>
                <c:spPr>
                  <a:solidFill>
                    <a:schemeClr val="accent3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August!$F$48:$F$73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</c:v>
                      </c:pt>
                      <c:pt idx="1">
                        <c:v>12</c:v>
                      </c:pt>
                      <c:pt idx="2">
                        <c:v>11</c:v>
                      </c:pt>
                      <c:pt idx="3">
                        <c:v>13</c:v>
                      </c:pt>
                      <c:pt idx="5">
                        <c:v>5</c:v>
                      </c:pt>
                      <c:pt idx="7">
                        <c:v>6</c:v>
                      </c:pt>
                      <c:pt idx="8">
                        <c:v>13</c:v>
                      </c:pt>
                      <c:pt idx="9">
                        <c:v>18</c:v>
                      </c:pt>
                      <c:pt idx="11">
                        <c:v>12</c:v>
                      </c:pt>
                      <c:pt idx="12">
                        <c:v>7</c:v>
                      </c:pt>
                      <c:pt idx="13">
                        <c:v>2</c:v>
                      </c:pt>
                      <c:pt idx="15">
                        <c:v>13</c:v>
                      </c:pt>
                      <c:pt idx="17">
                        <c:v>5</c:v>
                      </c:pt>
                      <c:pt idx="19">
                        <c:v>6</c:v>
                      </c:pt>
                      <c:pt idx="20">
                        <c:v>7</c:v>
                      </c:pt>
                      <c:pt idx="21">
                        <c:v>9</c:v>
                      </c:pt>
                      <c:pt idx="22">
                        <c:v>3</c:v>
                      </c:pt>
                      <c:pt idx="23">
                        <c:v>17</c:v>
                      </c:pt>
                      <c:pt idx="24">
                        <c:v>4</c:v>
                      </c:pt>
                      <c:pt idx="25">
                        <c:v>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1CEE-4D2E-980D-3BF48C68AA1B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</c15:sqref>
                        </c15:formulaRef>
                      </c:ext>
                    </c:extLst>
                    <c:strCache>
                      <c:ptCount val="1"/>
                      <c:pt idx="0">
                        <c:v>LinkedIn Impressions </c:v>
                      </c:pt>
                    </c:strCache>
                  </c:strRef>
                </c:tx>
                <c:spPr>
                  <a:solidFill>
                    <a:schemeClr val="accent4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August!$G$48:$G$73</c15:sqref>
                        </c15:formulaRef>
                      </c:ext>
                    </c:extLst>
                    <c:numCache>
                      <c:formatCode>General</c:formatCode>
                      <c:ptCount val="2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1CEE-4D2E-980D-3BF48C68AA1B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</c15:sqref>
                        </c15:formulaRef>
                      </c:ext>
                    </c:extLst>
                    <c:strCache>
                      <c:ptCount val="1"/>
                      <c:pt idx="0">
                        <c:v>LinkedIn Reactions </c:v>
                      </c:pt>
                    </c:strCache>
                  </c:strRef>
                </c:tx>
                <c:spPr>
                  <a:solidFill>
                    <a:schemeClr val="accent5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August!$H$48:$H$73</c15:sqref>
                        </c15:formulaRef>
                      </c:ext>
                    </c:extLst>
                    <c:numCache>
                      <c:formatCode>General</c:formatCode>
                      <c:ptCount val="2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1CEE-4D2E-980D-3BF48C68AA1B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</c15:sqref>
                        </c15:formulaRef>
                      </c:ext>
                    </c:extLst>
                    <c:strCache>
                      <c:ptCount val="1"/>
                      <c:pt idx="0">
                        <c:v>LinkedIn Clicks</c:v>
                      </c:pt>
                    </c:strCache>
                  </c:strRef>
                </c:tx>
                <c:spPr>
                  <a:solidFill>
                    <a:schemeClr val="accent6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August!$I$48:$I$73</c15:sqref>
                        </c15:formulaRef>
                      </c:ext>
                    </c:extLst>
                    <c:numCache>
                      <c:formatCode>General</c:formatCode>
                      <c:ptCount val="2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1CEE-4D2E-980D-3BF48C68AA1B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</c15:sqref>
                        </c15:formulaRef>
                      </c:ext>
                    </c:extLst>
                    <c:strCache>
                      <c:ptCount val="1"/>
                      <c:pt idx="0">
                        <c:v>LinkedIn Shares 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August!$J$48:$J$73</c15:sqref>
                        </c15:formulaRef>
                      </c:ext>
                    </c:extLst>
                    <c:numCache>
                      <c:formatCode>General</c:formatCode>
                      <c:ptCount val="2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1CEE-4D2E-980D-3BF48C68AA1B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</c15:sqref>
                        </c15:formulaRef>
                      </c:ext>
                    </c:extLst>
                    <c:strCache>
                      <c:ptCount val="1"/>
                      <c:pt idx="0">
                        <c:v>Total 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August!$B$48:$B$73</c15:sqref>
                        </c15:formulaRef>
                      </c:ext>
                    </c:extLst>
                    <c:strCache>
                      <c:ptCount val="26"/>
                      <c:pt idx="0">
                        <c:v>Sidex: Car Shampoo Ph Balanced</c:v>
                      </c:pt>
                      <c:pt idx="1">
                        <c:v>Sidex: Dashboard Cleaner Reel</c:v>
                      </c:pt>
                      <c:pt idx="2">
                        <c:v>Sidex: Car Wax Features</c:v>
                      </c:pt>
                      <c:pt idx="3">
                        <c:v>Sidex: Arshad Nadeem</c:v>
                      </c:pt>
                      <c:pt idx="4">
                        <c:v>Sidex: Car Wax Instant Reel</c:v>
                      </c:pt>
                      <c:pt idx="5">
                        <c:v>Sidex: Car Shampoo High Foam Feature</c:v>
                      </c:pt>
                      <c:pt idx="6">
                        <c:v>Sidex: Car Wax Old (Something New is Coming Reel)</c:v>
                      </c:pt>
                      <c:pt idx="7">
                        <c:v>Sidex: Tree Plantation </c:v>
                      </c:pt>
                      <c:pt idx="8">
                        <c:v>Sidex: Flag Distribution</c:v>
                      </c:pt>
                      <c:pt idx="9">
                        <c:v>Sidex: Independence Day by SRC</c:v>
                      </c:pt>
                      <c:pt idx="10">
                        <c:v>Sidex: Dashboard Cleaning Reel</c:v>
                      </c:pt>
                      <c:pt idx="11">
                        <c:v>Sidex: Dashboard Cleaner Two Variants </c:v>
                      </c:pt>
                      <c:pt idx="12">
                        <c:v>Sidex: Car Shampoo High Foam Cleaning</c:v>
                      </c:pt>
                      <c:pt idx="13">
                        <c:v>Sidex: World Humanitarian Day</c:v>
                      </c:pt>
                      <c:pt idx="14">
                        <c:v>Sidex: Without Dashboard Cleaner &amp; with Dashboard Cleaner</c:v>
                      </c:pt>
                      <c:pt idx="15">
                        <c:v>Sidex: Car Shampoo Wash &amp; Shine</c:v>
                      </c:pt>
                      <c:pt idx="16">
                        <c:v>Sidex: Dashboard Cleaning Application</c:v>
                      </c:pt>
                      <c:pt idx="17">
                        <c:v>Sidex: See Clearly with Windsheild</c:v>
                      </c:pt>
                      <c:pt idx="18">
                        <c:v>Sidex: Dashboard Cleaner Application</c:v>
                      </c:pt>
                      <c:pt idx="19">
                        <c:v>Sidex: Dashboard Polish Revitalize</c:v>
                      </c:pt>
                      <c:pt idx="20">
                        <c:v>Sidex: Dashboard Cleaner Upset Person Reel</c:v>
                      </c:pt>
                      <c:pt idx="21">
                        <c:v>Sidex: Dashboard Cleaner Funny Reel</c:v>
                      </c:pt>
                      <c:pt idx="22">
                        <c:v>Sidex: Windsheild Cleaner </c:v>
                      </c:pt>
                      <c:pt idx="23">
                        <c:v>Sidex: Dashboard Cleaner Could Talk?</c:v>
                      </c:pt>
                      <c:pt idx="24">
                        <c:v>Sidex: Dashboard Polish Perfection</c:v>
                      </c:pt>
                      <c:pt idx="25">
                        <c:v>Sidex: What's the Best Way to Clean Your Dashboard? Reel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August!$K$48:$K$73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1CEE-4D2E-980D-3BF48C68AA1B}"/>
                  </c:ext>
                </c:extLst>
              </c15:ser>
            </c15:filteredBarSeries>
          </c:ext>
        </c:extLst>
      </c:barChart>
      <c:catAx>
        <c:axId val="13964800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70880"/>
        <c:crosses val="autoZero"/>
        <c:auto val="1"/>
        <c:lblAlgn val="ctr"/>
        <c:lblOffset val="100"/>
        <c:noMultiLvlLbl val="0"/>
      </c:catAx>
      <c:valAx>
        <c:axId val="139647088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48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FIXO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August!$D$74:$D$87</c:f>
              <c:numCache>
                <c:formatCode>General</c:formatCode>
                <c:ptCount val="14"/>
                <c:pt idx="0">
                  <c:v>26</c:v>
                </c:pt>
                <c:pt idx="1">
                  <c:v>20</c:v>
                </c:pt>
                <c:pt idx="2">
                  <c:v>19</c:v>
                </c:pt>
                <c:pt idx="3">
                  <c:v>21</c:v>
                </c:pt>
                <c:pt idx="4">
                  <c:v>13</c:v>
                </c:pt>
                <c:pt idx="5">
                  <c:v>15</c:v>
                </c:pt>
                <c:pt idx="6">
                  <c:v>31</c:v>
                </c:pt>
                <c:pt idx="7">
                  <c:v>20</c:v>
                </c:pt>
                <c:pt idx="8">
                  <c:v>60</c:v>
                </c:pt>
                <c:pt idx="9">
                  <c:v>37</c:v>
                </c:pt>
                <c:pt idx="10">
                  <c:v>19</c:v>
                </c:pt>
                <c:pt idx="11">
                  <c:v>16</c:v>
                </c:pt>
                <c:pt idx="12">
                  <c:v>48</c:v>
                </c:pt>
                <c:pt idx="13">
                  <c:v>14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CA3-4799-BFF9-77450D066F3E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August!$E$74:$E$87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26</c:v>
                </c:pt>
                <c:pt idx="5">
                  <c:v>23</c:v>
                </c:pt>
                <c:pt idx="6">
                  <c:v>6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CA3-4799-BFF9-77450D066F3E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August!$F$74:$F$87</c:f>
              <c:numCache>
                <c:formatCode>General</c:formatCode>
                <c:ptCount val="14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9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CA3-4799-BFF9-77450D066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80414831"/>
        <c:axId val="680413391"/>
      </c:barChart>
      <c:catAx>
        <c:axId val="6804148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413391"/>
        <c:crosses val="autoZero"/>
        <c:auto val="1"/>
        <c:lblAlgn val="ctr"/>
        <c:lblOffset val="100"/>
        <c:noMultiLvlLbl val="0"/>
      </c:catAx>
      <c:valAx>
        <c:axId val="680413391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414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FIXO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8"/>
          <c:order val="8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3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August!$L$74:$L$87</c:f>
              <c:numCache>
                <c:formatCode>General</c:formatCode>
                <c:ptCount val="1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A71-4B23-9229-7474BE051B14}"/>
            </c:ext>
          </c:extLst>
        </c:ser>
        <c:ser>
          <c:idx val="9"/>
          <c:order val="9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August!$M$74:$M$87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A71-4B23-9229-7474BE051B14}"/>
            </c:ext>
          </c:extLst>
        </c:ser>
        <c:ser>
          <c:idx val="10"/>
          <c:order val="10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5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August!$N$74:$N$87</c:f>
              <c:numCache>
                <c:formatCode>General</c:formatCode>
                <c:ptCount val="1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A71-4B23-9229-7474BE051B14}"/>
            </c:ext>
          </c:extLst>
        </c:ser>
        <c:ser>
          <c:idx val="11"/>
          <c:order val="11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6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August!$O$74:$O$87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EA71-4B23-9229-7474BE051B14}"/>
            </c:ext>
          </c:extLst>
        </c:ser>
        <c:ser>
          <c:idx val="12"/>
          <c:order val="12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August!$P$74:$P$87</c:f>
              <c:numCache>
                <c:formatCode>General</c:formatCode>
                <c:ptCount val="14"/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EA71-4B23-9229-7474BE051B14}"/>
            </c:ext>
          </c:extLst>
        </c:ser>
        <c:ser>
          <c:idx val="13"/>
          <c:order val="13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August!$Q$74:$Q$87</c:f>
              <c:numCache>
                <c:formatCode>General</c:formatCode>
                <c:ptCount val="14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EA71-4B23-9229-7474BE051B14}"/>
            </c:ext>
          </c:extLst>
        </c:ser>
        <c:ser>
          <c:idx val="14"/>
          <c:order val="14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August!$B$74:$B$87</c:f>
              <c:strCache>
                <c:ptCount val="14"/>
                <c:pt idx="0">
                  <c:v>FIXO: Super Glue - Bond In Seconds</c:v>
                </c:pt>
                <c:pt idx="1">
                  <c:v>FIXO: PVC Weld Usage </c:v>
                </c:pt>
                <c:pt idx="2">
                  <c:v>FIXO: Arshad Nadeem</c:v>
                </c:pt>
                <c:pt idx="3">
                  <c:v>FIXO: Super Glue Fixing Plate</c:v>
                </c:pt>
                <c:pt idx="4">
                  <c:v>FIXO: Tree Plantation</c:v>
                </c:pt>
                <c:pt idx="5">
                  <c:v>FIXO: Flag Distribution</c:v>
                </c:pt>
                <c:pt idx="6">
                  <c:v>FIXO: Independence Day by SRC</c:v>
                </c:pt>
                <c:pt idx="7">
                  <c:v>FIXO: FIXO 88 Features</c:v>
                </c:pt>
                <c:pt idx="8">
                  <c:v>FIXO: Super Glue Features </c:v>
                </c:pt>
                <c:pt idx="9">
                  <c:v>FIXO: World Humanitarian Day</c:v>
                </c:pt>
                <c:pt idx="10">
                  <c:v>FIXO: PVC Weld Seamless Usage</c:v>
                </c:pt>
                <c:pt idx="11">
                  <c:v>FIXO: FIXO 91 Animated</c:v>
                </c:pt>
                <c:pt idx="12">
                  <c:v>FIXO: Ultra Glue Benefits</c:v>
                </c:pt>
                <c:pt idx="13">
                  <c:v>FIXO: Customer Review</c:v>
                </c:pt>
              </c:strCache>
              <c:extLst/>
            </c:strRef>
          </c:cat>
          <c:val>
            <c:numRef>
              <c:f>August!$R$74:$R$87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EA71-4B23-9229-7474BE051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80405231"/>
        <c:axId val="68041195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August!$D$3</c15:sqref>
                        </c15:formulaRef>
                      </c:ext>
                    </c:extLst>
                    <c:strCache>
                      <c:ptCount val="1"/>
                      <c:pt idx="0">
                        <c:v>Facebook Impressions/ Reel Reach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August!$D$74:$D$87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26</c:v>
                      </c:pt>
                      <c:pt idx="1">
                        <c:v>20</c:v>
                      </c:pt>
                      <c:pt idx="2">
                        <c:v>19</c:v>
                      </c:pt>
                      <c:pt idx="3">
                        <c:v>21</c:v>
                      </c:pt>
                      <c:pt idx="4">
                        <c:v>13</c:v>
                      </c:pt>
                      <c:pt idx="5">
                        <c:v>15</c:v>
                      </c:pt>
                      <c:pt idx="6">
                        <c:v>31</c:v>
                      </c:pt>
                      <c:pt idx="7">
                        <c:v>20</c:v>
                      </c:pt>
                      <c:pt idx="8">
                        <c:v>60</c:v>
                      </c:pt>
                      <c:pt idx="9">
                        <c:v>37</c:v>
                      </c:pt>
                      <c:pt idx="10">
                        <c:v>19</c:v>
                      </c:pt>
                      <c:pt idx="11">
                        <c:v>16</c:v>
                      </c:pt>
                      <c:pt idx="12">
                        <c:v>48</c:v>
                      </c:pt>
                      <c:pt idx="13">
                        <c:v>14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EA71-4B23-9229-7474BE051B14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</c15:sqref>
                        </c15:formulaRef>
                      </c:ext>
                    </c:extLst>
                    <c:strCache>
                      <c:ptCount val="1"/>
                      <c:pt idx="0">
                        <c:v>Facebook Clicks/ Reel Plays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August!$E$74:$E$87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1</c:v>
                      </c:pt>
                      <c:pt idx="4">
                        <c:v>26</c:v>
                      </c:pt>
                      <c:pt idx="5">
                        <c:v>23</c:v>
                      </c:pt>
                      <c:pt idx="6">
                        <c:v>6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1</c:v>
                      </c:pt>
                      <c:pt idx="10">
                        <c:v>0</c:v>
                      </c:pt>
                      <c:pt idx="11">
                        <c:v>1</c:v>
                      </c:pt>
                      <c:pt idx="12">
                        <c:v>0</c:v>
                      </c:pt>
                      <c:pt idx="13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A71-4B23-9229-7474BE051B1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</c15:sqref>
                        </c15:formulaRef>
                      </c:ext>
                    </c:extLst>
                    <c:strCache>
                      <c:ptCount val="1"/>
                      <c:pt idx="0">
                        <c:v>Facebook Reactions/ Reel Likes</c:v>
                      </c:pt>
                    </c:strCache>
                  </c:strRef>
                </c:tx>
                <c:spPr>
                  <a:solidFill>
                    <a:schemeClr val="accent3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August!$F$74:$F$87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3</c:v>
                      </c:pt>
                      <c:pt idx="1">
                        <c:v>3</c:v>
                      </c:pt>
                      <c:pt idx="2">
                        <c:v>4</c:v>
                      </c:pt>
                      <c:pt idx="3">
                        <c:v>2</c:v>
                      </c:pt>
                      <c:pt idx="4">
                        <c:v>2</c:v>
                      </c:pt>
                      <c:pt idx="5">
                        <c:v>4</c:v>
                      </c:pt>
                      <c:pt idx="6">
                        <c:v>9</c:v>
                      </c:pt>
                      <c:pt idx="7">
                        <c:v>4</c:v>
                      </c:pt>
                      <c:pt idx="8">
                        <c:v>2</c:v>
                      </c:pt>
                      <c:pt idx="9">
                        <c:v>2</c:v>
                      </c:pt>
                      <c:pt idx="10">
                        <c:v>2</c:v>
                      </c:pt>
                      <c:pt idx="11">
                        <c:v>2</c:v>
                      </c:pt>
                      <c:pt idx="12">
                        <c:v>4</c:v>
                      </c:pt>
                      <c:pt idx="13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A71-4B23-9229-7474BE051B14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</c15:sqref>
                        </c15:formulaRef>
                      </c:ext>
                    </c:extLst>
                    <c:strCache>
                      <c:ptCount val="1"/>
                      <c:pt idx="0">
                        <c:v>LinkedIn Impressions </c:v>
                      </c:pt>
                    </c:strCache>
                  </c:strRef>
                </c:tx>
                <c:spPr>
                  <a:solidFill>
                    <a:schemeClr val="accent4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August!$G$74:$G$87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EA71-4B23-9229-7474BE051B14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</c15:sqref>
                        </c15:formulaRef>
                      </c:ext>
                    </c:extLst>
                    <c:strCache>
                      <c:ptCount val="1"/>
                      <c:pt idx="0">
                        <c:v>LinkedIn Reactions </c:v>
                      </c:pt>
                    </c:strCache>
                  </c:strRef>
                </c:tx>
                <c:spPr>
                  <a:solidFill>
                    <a:schemeClr val="accent5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August!$H$74:$H$87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A71-4B23-9229-7474BE051B14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</c15:sqref>
                        </c15:formulaRef>
                      </c:ext>
                    </c:extLst>
                    <c:strCache>
                      <c:ptCount val="1"/>
                      <c:pt idx="0">
                        <c:v>LinkedIn Clicks</c:v>
                      </c:pt>
                    </c:strCache>
                  </c:strRef>
                </c:tx>
                <c:spPr>
                  <a:solidFill>
                    <a:schemeClr val="accent6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August!$I$74:$I$87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EA71-4B23-9229-7474BE051B14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</c15:sqref>
                        </c15:formulaRef>
                      </c:ext>
                    </c:extLst>
                    <c:strCache>
                      <c:ptCount val="1"/>
                      <c:pt idx="0">
                        <c:v>LinkedIn Shares 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August!$J$74:$J$87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A71-4B23-9229-7474BE051B14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</c15:sqref>
                        </c15:formulaRef>
                      </c:ext>
                    </c:extLst>
                    <c:strCache>
                      <c:ptCount val="1"/>
                      <c:pt idx="0">
                        <c:v>Total 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August!$B$74:$B$87</c15:sqref>
                        </c15:formulaRef>
                      </c:ext>
                    </c:extLst>
                    <c:strCache>
                      <c:ptCount val="14"/>
                      <c:pt idx="0">
                        <c:v>FIXO: Super Glue - Bond In Seconds</c:v>
                      </c:pt>
                      <c:pt idx="1">
                        <c:v>FIXO: PVC Weld Usage </c:v>
                      </c:pt>
                      <c:pt idx="2">
                        <c:v>FIXO: Arshad Nadeem</c:v>
                      </c:pt>
                      <c:pt idx="3">
                        <c:v>FIXO: Super Glue Fixing Plate</c:v>
                      </c:pt>
                      <c:pt idx="4">
                        <c:v>FIXO: Tree Plantation</c:v>
                      </c:pt>
                      <c:pt idx="5">
                        <c:v>FIXO: Flag Distribution</c:v>
                      </c:pt>
                      <c:pt idx="6">
                        <c:v>FIXO: Independence Day by SRC</c:v>
                      </c:pt>
                      <c:pt idx="7">
                        <c:v>FIXO: FIXO 88 Features</c:v>
                      </c:pt>
                      <c:pt idx="8">
                        <c:v>FIXO: Super Glue Features </c:v>
                      </c:pt>
                      <c:pt idx="9">
                        <c:v>FIXO: World Humanitarian Day</c:v>
                      </c:pt>
                      <c:pt idx="10">
                        <c:v>FIXO: PVC Weld Seamless Usage</c:v>
                      </c:pt>
                      <c:pt idx="11">
                        <c:v>FIXO: FIXO 91 Animated</c:v>
                      </c:pt>
                      <c:pt idx="12">
                        <c:v>FIXO: Ultra Glue Benefits</c:v>
                      </c:pt>
                      <c:pt idx="13">
                        <c:v>FIXO: Customer Review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August!$K$74:$K$87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EA71-4B23-9229-7474BE051B14}"/>
                  </c:ext>
                </c:extLst>
              </c15:ser>
            </c15:filteredBarSeries>
          </c:ext>
        </c:extLst>
      </c:barChart>
      <c:catAx>
        <c:axId val="6804052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411951"/>
        <c:crosses val="autoZero"/>
        <c:auto val="1"/>
        <c:lblAlgn val="ctr"/>
        <c:lblOffset val="100"/>
        <c:noMultiLvlLbl val="0"/>
      </c:catAx>
      <c:valAx>
        <c:axId val="680411951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405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TAZA Facebook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August!$D$3</c:f>
              <c:strCache>
                <c:ptCount val="1"/>
                <c:pt idx="0">
                  <c:v>Facebook Impressions/ Reel Reach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August!$D$88:$D$100</c:f>
              <c:numCache>
                <c:formatCode>General</c:formatCode>
                <c:ptCount val="13"/>
                <c:pt idx="0">
                  <c:v>345</c:v>
                </c:pt>
                <c:pt idx="1">
                  <c:v>369</c:v>
                </c:pt>
                <c:pt idx="2">
                  <c:v>287</c:v>
                </c:pt>
                <c:pt idx="3">
                  <c:v>406</c:v>
                </c:pt>
                <c:pt idx="4">
                  <c:v>227</c:v>
                </c:pt>
                <c:pt idx="5">
                  <c:v>224</c:v>
                </c:pt>
                <c:pt idx="6">
                  <c:v>490</c:v>
                </c:pt>
                <c:pt idx="7">
                  <c:v>273</c:v>
                </c:pt>
                <c:pt idx="8">
                  <c:v>937</c:v>
                </c:pt>
                <c:pt idx="9">
                  <c:v>448</c:v>
                </c:pt>
                <c:pt idx="10">
                  <c:v>576</c:v>
                </c:pt>
                <c:pt idx="11">
                  <c:v>142</c:v>
                </c:pt>
                <c:pt idx="12">
                  <c:v>212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9DD-4629-B2A6-9C3DCA4954FA}"/>
            </c:ext>
          </c:extLst>
        </c:ser>
        <c:ser>
          <c:idx val="1"/>
          <c:order val="1"/>
          <c:tx>
            <c:strRef>
              <c:f>August!$E$3</c:f>
              <c:strCache>
                <c:ptCount val="1"/>
                <c:pt idx="0">
                  <c:v>Facebook Clicks/ Reel Plays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August!$E$88:$E$100</c:f>
              <c:numCache>
                <c:formatCode>General</c:formatCode>
                <c:ptCount val="13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6</c:v>
                </c:pt>
                <c:pt idx="9">
                  <c:v>7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9DD-4629-B2A6-9C3DCA4954FA}"/>
            </c:ext>
          </c:extLst>
        </c:ser>
        <c:ser>
          <c:idx val="2"/>
          <c:order val="2"/>
          <c:tx>
            <c:strRef>
              <c:f>August!$F$3</c:f>
              <c:strCache>
                <c:ptCount val="1"/>
                <c:pt idx="0">
                  <c:v>Facebook Reactions/ Reel Likes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August!$F$88:$F$100</c:f>
              <c:numCache>
                <c:formatCode>General</c:formatCode>
                <c:ptCount val="13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99DD-4629-B2A6-9C3DCA495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92682383"/>
        <c:axId val="592683343"/>
      </c:barChart>
      <c:catAx>
        <c:axId val="592682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683343"/>
        <c:crosses val="autoZero"/>
        <c:auto val="1"/>
        <c:lblAlgn val="ctr"/>
        <c:lblOffset val="100"/>
        <c:noMultiLvlLbl val="0"/>
      </c:catAx>
      <c:valAx>
        <c:axId val="592683343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68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TAZA Instagram Insights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8"/>
          <c:order val="8"/>
          <c:tx>
            <c:strRef>
              <c:f>August!$L$3</c:f>
              <c:strCache>
                <c:ptCount val="1"/>
                <c:pt idx="0">
                  <c:v>Impressions From Home</c:v>
                </c:pt>
              </c:strCache>
            </c:strRef>
          </c:tx>
          <c:spPr>
            <a:solidFill>
              <a:schemeClr val="accent3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August!$L$88:$L$100</c:f>
              <c:numCache>
                <c:formatCode>General</c:formatCode>
                <c:ptCount val="13"/>
                <c:pt idx="0">
                  <c:v>105</c:v>
                </c:pt>
                <c:pt idx="1">
                  <c:v>129</c:v>
                </c:pt>
                <c:pt idx="2">
                  <c:v>107</c:v>
                </c:pt>
                <c:pt idx="3">
                  <c:v>0</c:v>
                </c:pt>
                <c:pt idx="4">
                  <c:v>0</c:v>
                </c:pt>
                <c:pt idx="5">
                  <c:v>70</c:v>
                </c:pt>
                <c:pt idx="6">
                  <c:v>243</c:v>
                </c:pt>
                <c:pt idx="7">
                  <c:v>73</c:v>
                </c:pt>
                <c:pt idx="8">
                  <c:v>81</c:v>
                </c:pt>
                <c:pt idx="9">
                  <c:v>75</c:v>
                </c:pt>
                <c:pt idx="10">
                  <c:v>64</c:v>
                </c:pt>
                <c:pt idx="11">
                  <c:v>46</c:v>
                </c:pt>
                <c:pt idx="12">
                  <c:v>47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4E0-420D-B412-FBC1A8F844CC}"/>
            </c:ext>
          </c:extLst>
        </c:ser>
        <c:ser>
          <c:idx val="9"/>
          <c:order val="9"/>
          <c:tx>
            <c:strRef>
              <c:f>August!$M$3</c:f>
              <c:strCache>
                <c:ptCount val="1"/>
                <c:pt idx="0">
                  <c:v>Impressions From Profile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August!$M$88:$M$100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54E0-420D-B412-FBC1A8F844CC}"/>
            </c:ext>
          </c:extLst>
        </c:ser>
        <c:ser>
          <c:idx val="10"/>
          <c:order val="10"/>
          <c:tx>
            <c:strRef>
              <c:f>August!$N$3</c:f>
              <c:strCache>
                <c:ptCount val="1"/>
                <c:pt idx="0">
                  <c:v>Impressions From Other</c:v>
                </c:pt>
              </c:strCache>
            </c:strRef>
          </c:tx>
          <c:spPr>
            <a:solidFill>
              <a:schemeClr val="accent5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August!$N$88:$N$100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54E0-420D-B412-FBC1A8F844CC}"/>
            </c:ext>
          </c:extLst>
        </c:ser>
        <c:ser>
          <c:idx val="11"/>
          <c:order val="11"/>
          <c:tx>
            <c:strRef>
              <c:f>August!$O$3</c:f>
              <c:strCache>
                <c:ptCount val="1"/>
                <c:pt idx="0">
                  <c:v>Impressions From Hashtags</c:v>
                </c:pt>
              </c:strCache>
            </c:strRef>
          </c:tx>
          <c:spPr>
            <a:solidFill>
              <a:schemeClr val="accent6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August!$O$88:$O$100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54E0-420D-B412-FBC1A8F844CC}"/>
            </c:ext>
          </c:extLst>
        </c:ser>
        <c:ser>
          <c:idx val="12"/>
          <c:order val="12"/>
          <c:tx>
            <c:strRef>
              <c:f>August!$P$3</c:f>
              <c:strCache>
                <c:ptCount val="1"/>
                <c:pt idx="0">
                  <c:v>Video Plays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August!$P$88:$P$100</c:f>
              <c:numCache>
                <c:formatCode>General</c:formatCode>
                <c:ptCount val="13"/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54E0-420D-B412-FBC1A8F844CC}"/>
            </c:ext>
          </c:extLst>
        </c:ser>
        <c:ser>
          <c:idx val="13"/>
          <c:order val="13"/>
          <c:tx>
            <c:strRef>
              <c:f>August!$Q$3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August!$Q$88:$Q$100</c:f>
              <c:numCache>
                <c:formatCode>General</c:formatCode>
                <c:ptCount val="13"/>
                <c:pt idx="0">
                  <c:v>101</c:v>
                </c:pt>
                <c:pt idx="1">
                  <c:v>124</c:v>
                </c:pt>
                <c:pt idx="2">
                  <c:v>103</c:v>
                </c:pt>
                <c:pt idx="3">
                  <c:v>0</c:v>
                </c:pt>
                <c:pt idx="4">
                  <c:v>0</c:v>
                </c:pt>
                <c:pt idx="5">
                  <c:v>65</c:v>
                </c:pt>
                <c:pt idx="6">
                  <c:v>220</c:v>
                </c:pt>
                <c:pt idx="7">
                  <c:v>67</c:v>
                </c:pt>
                <c:pt idx="8">
                  <c:v>79</c:v>
                </c:pt>
                <c:pt idx="9">
                  <c:v>69</c:v>
                </c:pt>
                <c:pt idx="10">
                  <c:v>62</c:v>
                </c:pt>
                <c:pt idx="11">
                  <c:v>41</c:v>
                </c:pt>
                <c:pt idx="12">
                  <c:v>46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54E0-420D-B412-FBC1A8F844CC}"/>
            </c:ext>
          </c:extLst>
        </c:ser>
        <c:ser>
          <c:idx val="14"/>
          <c:order val="14"/>
          <c:tx>
            <c:strRef>
              <c:f>August!$R$3</c:f>
              <c:strCache>
                <c:ptCount val="1"/>
                <c:pt idx="0">
                  <c:v>Reactions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August!$B$88:$B$100</c:f>
              <c:strCache>
                <c:ptCount val="13"/>
                <c:pt idx="0">
                  <c:v>TAZA: Pure Milk, Pure Joy</c:v>
                </c:pt>
                <c:pt idx="1">
                  <c:v>TAZA: Arshad Nadeem</c:v>
                </c:pt>
                <c:pt idx="2">
                  <c:v>TAZA: 14% Discount on Desi Ghee</c:v>
                </c:pt>
                <c:pt idx="3">
                  <c:v>TAZA: Flag Distribution</c:v>
                </c:pt>
                <c:pt idx="4">
                  <c:v>TAZA: Tree Plantation</c:v>
                </c:pt>
                <c:pt idx="5">
                  <c:v>TAZA: Our American Friesian Cows</c:v>
                </c:pt>
                <c:pt idx="6">
                  <c:v>TAZA: Welcoming New MTOs</c:v>
                </c:pt>
                <c:pt idx="7">
                  <c:v>TAZA: World Humanitarian Day</c:v>
                </c:pt>
                <c:pt idx="8">
                  <c:v>TAZA: Salted Butter Perfect Pairing</c:v>
                </c:pt>
                <c:pt idx="9">
                  <c:v>TAZA: Unsalted Butter Pure and Creamy</c:v>
                </c:pt>
                <c:pt idx="10">
                  <c:v>TAZA: Juicy Freshness in Every Mango</c:v>
                </c:pt>
                <c:pt idx="11">
                  <c:v>TAZA: Milk Benefits and Features</c:v>
                </c:pt>
                <c:pt idx="12">
                  <c:v>TAZA: Desi Ghee Benefits</c:v>
                </c:pt>
              </c:strCache>
              <c:extLst/>
            </c:strRef>
          </c:cat>
          <c:val>
            <c:numRef>
              <c:f>August!$R$88:$R$100</c:f>
              <c:numCache>
                <c:formatCode>General</c:formatCode>
                <c:ptCount val="13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9</c:v>
                </c:pt>
                <c:pt idx="7">
                  <c:v>5</c:v>
                </c:pt>
                <c:pt idx="8">
                  <c:v>3</c:v>
                </c:pt>
                <c:pt idx="9">
                  <c:v>6</c:v>
                </c:pt>
                <c:pt idx="10">
                  <c:v>2</c:v>
                </c:pt>
                <c:pt idx="11">
                  <c:v>5</c:v>
                </c:pt>
                <c:pt idx="12">
                  <c:v>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54E0-420D-B412-FBC1A8F84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92685263"/>
        <c:axId val="592682863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August!$D$3</c15:sqref>
                        </c15:formulaRef>
                      </c:ext>
                    </c:extLst>
                    <c:strCache>
                      <c:ptCount val="1"/>
                      <c:pt idx="0">
                        <c:v>Facebook Impressions/ Reel Reach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August!$D$88:$D$100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345</c:v>
                      </c:pt>
                      <c:pt idx="1">
                        <c:v>369</c:v>
                      </c:pt>
                      <c:pt idx="2">
                        <c:v>287</c:v>
                      </c:pt>
                      <c:pt idx="3">
                        <c:v>406</c:v>
                      </c:pt>
                      <c:pt idx="4">
                        <c:v>227</c:v>
                      </c:pt>
                      <c:pt idx="5">
                        <c:v>224</c:v>
                      </c:pt>
                      <c:pt idx="6">
                        <c:v>490</c:v>
                      </c:pt>
                      <c:pt idx="7">
                        <c:v>273</c:v>
                      </c:pt>
                      <c:pt idx="8">
                        <c:v>937</c:v>
                      </c:pt>
                      <c:pt idx="9">
                        <c:v>448</c:v>
                      </c:pt>
                      <c:pt idx="10">
                        <c:v>576</c:v>
                      </c:pt>
                      <c:pt idx="11">
                        <c:v>142</c:v>
                      </c:pt>
                      <c:pt idx="12">
                        <c:v>212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54E0-420D-B412-FBC1A8F844CC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August!$E$3</c15:sqref>
                        </c15:formulaRef>
                      </c:ext>
                    </c:extLst>
                    <c:strCache>
                      <c:ptCount val="1"/>
                      <c:pt idx="0">
                        <c:v>Facebook Clicks/ Reel Plays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August!$E$88:$E$100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</c:v>
                      </c:pt>
                      <c:pt idx="1">
                        <c:v>9</c:v>
                      </c:pt>
                      <c:pt idx="2">
                        <c:v>8</c:v>
                      </c:pt>
                      <c:pt idx="3">
                        <c:v>4</c:v>
                      </c:pt>
                      <c:pt idx="4">
                        <c:v>2</c:v>
                      </c:pt>
                      <c:pt idx="5">
                        <c:v>2</c:v>
                      </c:pt>
                      <c:pt idx="6">
                        <c:v>3</c:v>
                      </c:pt>
                      <c:pt idx="7">
                        <c:v>1</c:v>
                      </c:pt>
                      <c:pt idx="8">
                        <c:v>6</c:v>
                      </c:pt>
                      <c:pt idx="9">
                        <c:v>7</c:v>
                      </c:pt>
                      <c:pt idx="10">
                        <c:v>3</c:v>
                      </c:pt>
                      <c:pt idx="11">
                        <c:v>2</c:v>
                      </c:pt>
                      <c:pt idx="12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54E0-420D-B412-FBC1A8F844C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August!$F$3</c15:sqref>
                        </c15:formulaRef>
                      </c:ext>
                    </c:extLst>
                    <c:strCache>
                      <c:ptCount val="1"/>
                      <c:pt idx="0">
                        <c:v>Facebook Reactions/ Reel Likes</c:v>
                      </c:pt>
                    </c:strCache>
                  </c:strRef>
                </c:tx>
                <c:spPr>
                  <a:solidFill>
                    <a:schemeClr val="accent3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August!$F$88:$F$100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7</c:v>
                      </c:pt>
                      <c:pt idx="1">
                        <c:v>6</c:v>
                      </c:pt>
                      <c:pt idx="2">
                        <c:v>7</c:v>
                      </c:pt>
                      <c:pt idx="3">
                        <c:v>4</c:v>
                      </c:pt>
                      <c:pt idx="4">
                        <c:v>2</c:v>
                      </c:pt>
                      <c:pt idx="5">
                        <c:v>2</c:v>
                      </c:pt>
                      <c:pt idx="6">
                        <c:v>3</c:v>
                      </c:pt>
                      <c:pt idx="7">
                        <c:v>1</c:v>
                      </c:pt>
                      <c:pt idx="8">
                        <c:v>3</c:v>
                      </c:pt>
                      <c:pt idx="9">
                        <c:v>5</c:v>
                      </c:pt>
                      <c:pt idx="10">
                        <c:v>3</c:v>
                      </c:pt>
                      <c:pt idx="11">
                        <c:v>2</c:v>
                      </c:pt>
                      <c:pt idx="12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4E0-420D-B412-FBC1A8F844CC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August!$G$3</c15:sqref>
                        </c15:formulaRef>
                      </c:ext>
                    </c:extLst>
                    <c:strCache>
                      <c:ptCount val="1"/>
                      <c:pt idx="0">
                        <c:v>LinkedIn Impressions </c:v>
                      </c:pt>
                    </c:strCache>
                  </c:strRef>
                </c:tx>
                <c:spPr>
                  <a:solidFill>
                    <a:schemeClr val="accent4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August!$G$88:$G$100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54E0-420D-B412-FBC1A8F844CC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August!$H$3</c15:sqref>
                        </c15:formulaRef>
                      </c:ext>
                    </c:extLst>
                    <c:strCache>
                      <c:ptCount val="1"/>
                      <c:pt idx="0">
                        <c:v>LinkedIn Reactions </c:v>
                      </c:pt>
                    </c:strCache>
                  </c:strRef>
                </c:tx>
                <c:spPr>
                  <a:solidFill>
                    <a:schemeClr val="accent5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August!$H$88:$H$100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54E0-420D-B412-FBC1A8F844CC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August!$I$3</c15:sqref>
                        </c15:formulaRef>
                      </c:ext>
                    </c:extLst>
                    <c:strCache>
                      <c:ptCount val="1"/>
                      <c:pt idx="0">
                        <c:v>LinkedIn Clicks</c:v>
                      </c:pt>
                    </c:strCache>
                  </c:strRef>
                </c:tx>
                <c:spPr>
                  <a:solidFill>
                    <a:schemeClr val="accent6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August!$I$88:$I$100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54E0-420D-B412-FBC1A8F844CC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August!$J$3</c15:sqref>
                        </c15:formulaRef>
                      </c:ext>
                    </c:extLst>
                    <c:strCache>
                      <c:ptCount val="1"/>
                      <c:pt idx="0">
                        <c:v>LinkedIn Shares 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August!$J$88:$J$100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4E0-420D-B412-FBC1A8F844CC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August!$K$3</c15:sqref>
                        </c15:formulaRef>
                      </c:ext>
                    </c:extLst>
                    <c:strCache>
                      <c:ptCount val="1"/>
                      <c:pt idx="0">
                        <c:v>Total 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August!$B$88:$B$100</c15:sqref>
                        </c15:formulaRef>
                      </c:ext>
                    </c:extLst>
                    <c:strCache>
                      <c:ptCount val="13"/>
                      <c:pt idx="0">
                        <c:v>TAZA: Pure Milk, Pure Joy</c:v>
                      </c:pt>
                      <c:pt idx="1">
                        <c:v>TAZA: Arshad Nadeem</c:v>
                      </c:pt>
                      <c:pt idx="2">
                        <c:v>TAZA: 14% Discount on Desi Ghee</c:v>
                      </c:pt>
                      <c:pt idx="3">
                        <c:v>TAZA: Flag Distribution</c:v>
                      </c:pt>
                      <c:pt idx="4">
                        <c:v>TAZA: Tree Plantation</c:v>
                      </c:pt>
                      <c:pt idx="5">
                        <c:v>TAZA: Our American Friesian Cows</c:v>
                      </c:pt>
                      <c:pt idx="6">
                        <c:v>TAZA: Welcoming New MTOs</c:v>
                      </c:pt>
                      <c:pt idx="7">
                        <c:v>TAZA: World Humanitarian Day</c:v>
                      </c:pt>
                      <c:pt idx="8">
                        <c:v>TAZA: Salted Butter Perfect Pairing</c:v>
                      </c:pt>
                      <c:pt idx="9">
                        <c:v>TAZA: Unsalted Butter Pure and Creamy</c:v>
                      </c:pt>
                      <c:pt idx="10">
                        <c:v>TAZA: Juicy Freshness in Every Mango</c:v>
                      </c:pt>
                      <c:pt idx="11">
                        <c:v>TAZA: Milk Benefits and Features</c:v>
                      </c:pt>
                      <c:pt idx="12">
                        <c:v>TAZA: Desi Ghee Benefits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August!$K$88:$K$100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54E0-420D-B412-FBC1A8F844CC}"/>
                  </c:ext>
                </c:extLst>
              </c15:ser>
            </c15:filteredBarSeries>
          </c:ext>
        </c:extLst>
      </c:barChart>
      <c:catAx>
        <c:axId val="5926852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Post Name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682863"/>
        <c:crosses val="autoZero"/>
        <c:auto val="1"/>
        <c:lblAlgn val="ctr"/>
        <c:lblOffset val="100"/>
        <c:noMultiLvlLbl val="0"/>
      </c:catAx>
      <c:valAx>
        <c:axId val="592682863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685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49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6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80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9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0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0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5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5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2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9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24D6418-D96E-40CA-9F39-E11DDC09262C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A025872-0CDF-4D31-A160-800321CD6E1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17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g"/><Relationship Id="rId4" Type="http://schemas.openxmlformats.org/officeDocument/2006/relationships/image" Target="../media/image10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Monthly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st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august-31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st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august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82" y="248925"/>
            <a:ext cx="3142603" cy="1309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759" y="1558343"/>
            <a:ext cx="1530910" cy="1530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545" y="1558343"/>
            <a:ext cx="1530910" cy="1530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39" y="1575474"/>
            <a:ext cx="1513779" cy="15137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402" y="1558343"/>
            <a:ext cx="1530910" cy="153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0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310" y="2240924"/>
            <a:ext cx="9852338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  <a:t>Social Media Pages Posts Metrics </a:t>
            </a: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(All Brands)</a:t>
            </a:r>
          </a:p>
        </p:txBody>
      </p:sp>
    </p:spTree>
    <p:extLst>
      <p:ext uri="{BB962C8B-B14F-4D97-AF65-F5344CB8AC3E}">
        <p14:creationId xmlns:p14="http://schemas.microsoft.com/office/powerpoint/2010/main" val="922807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188" y="550138"/>
            <a:ext cx="11629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SRC SOCIAL MEDIA INSIGHTS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39EDF3D-788E-3480-D638-622FFDC787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56147"/>
              </p:ext>
            </p:extLst>
          </p:nvPr>
        </p:nvGraphicFramePr>
        <p:xfrm>
          <a:off x="1423755" y="2057400"/>
          <a:ext cx="45275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EFA6EB5-A7AE-A802-6BAE-84D78EEDA5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18558"/>
              </p:ext>
            </p:extLst>
          </p:nvPr>
        </p:nvGraphicFramePr>
        <p:xfrm>
          <a:off x="6328012" y="2057400"/>
          <a:ext cx="45275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6945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949" y="374837"/>
            <a:ext cx="11398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SRC SOCIAL MEDIA INSIGHTS (Continued)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7380DDD-0CF8-0F95-0BBC-863C4BF86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076362"/>
              </p:ext>
            </p:extLst>
          </p:nvPr>
        </p:nvGraphicFramePr>
        <p:xfrm>
          <a:off x="1860884" y="1335505"/>
          <a:ext cx="8470232" cy="4186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287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1972" y="538030"/>
            <a:ext cx="11310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SRC LEATHER DIVISION SOCIAL MEDIA INSIGHTS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D1E3441-825A-C4DA-9A4D-4D3EEE7DD3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2536300"/>
              </p:ext>
            </p:extLst>
          </p:nvPr>
        </p:nvGraphicFramePr>
        <p:xfrm>
          <a:off x="1172809" y="2057400"/>
          <a:ext cx="4504359" cy="319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CFAF43-DC7F-22C8-B807-BBB1D4A56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430362"/>
              </p:ext>
            </p:extLst>
          </p:nvPr>
        </p:nvGraphicFramePr>
        <p:xfrm>
          <a:off x="6447191" y="1841500"/>
          <a:ext cx="4572000" cy="341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499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48614" y="612227"/>
            <a:ext cx="11294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SAAF N SAFE SOCIAL MEDIA INSIGHTS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8E26603-E8F9-2D25-A6B9-C9E7E89FFB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760333"/>
              </p:ext>
            </p:extLst>
          </p:nvPr>
        </p:nvGraphicFramePr>
        <p:xfrm>
          <a:off x="1211179" y="2057400"/>
          <a:ext cx="4572000" cy="323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0678360-5EC1-5991-9034-89BE8246B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509398"/>
              </p:ext>
            </p:extLst>
          </p:nvPr>
        </p:nvGraphicFramePr>
        <p:xfrm>
          <a:off x="6408823" y="2057399"/>
          <a:ext cx="4572000" cy="3237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512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31949" y="546295"/>
            <a:ext cx="10728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SIDEX SOCIAL MEDIA INSIGHTS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D3C4184-C06C-9703-4359-CD1AE3B273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064453"/>
              </p:ext>
            </p:extLst>
          </p:nvPr>
        </p:nvGraphicFramePr>
        <p:xfrm>
          <a:off x="1203960" y="2057400"/>
          <a:ext cx="4572000" cy="323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A572C4A-725A-7F04-DFB8-0AC126DAE0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461682"/>
              </p:ext>
            </p:extLst>
          </p:nvPr>
        </p:nvGraphicFramePr>
        <p:xfrm>
          <a:off x="6416042" y="2057399"/>
          <a:ext cx="4572000" cy="3237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899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77025" y="558404"/>
            <a:ext cx="10637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FIXO SOCIAL MEDIA INSIGHTS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065F29C-ADEB-5D1E-8EA5-C9E4F30219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882935"/>
              </p:ext>
            </p:extLst>
          </p:nvPr>
        </p:nvGraphicFramePr>
        <p:xfrm>
          <a:off x="976424" y="2057400"/>
          <a:ext cx="4572000" cy="325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91850FB-6A6F-007A-DE3D-55CC0477A6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87292"/>
              </p:ext>
            </p:extLst>
          </p:nvPr>
        </p:nvGraphicFramePr>
        <p:xfrm>
          <a:off x="6643577" y="2057399"/>
          <a:ext cx="4572000" cy="325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554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8D4F2C-49EB-C731-6DD3-EC749ED219BB}"/>
              </a:ext>
            </a:extLst>
          </p:cNvPr>
          <p:cNvSpPr txBox="1"/>
          <p:nvPr/>
        </p:nvSpPr>
        <p:spPr>
          <a:xfrm>
            <a:off x="721176" y="589727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TAZA SOCIAL MEDIA INSIGHTS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7B83F5A-EC51-BDD6-C642-5A1F57E54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30593"/>
              </p:ext>
            </p:extLst>
          </p:nvPr>
        </p:nvGraphicFramePr>
        <p:xfrm>
          <a:off x="1018674" y="2057400"/>
          <a:ext cx="4572000" cy="319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2E7BE85-03DF-9877-3BF2-4BD914176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555269"/>
              </p:ext>
            </p:extLst>
          </p:nvPr>
        </p:nvGraphicFramePr>
        <p:xfrm>
          <a:off x="6601326" y="2057399"/>
          <a:ext cx="4572000" cy="319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673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2484" y="2151727"/>
            <a:ext cx="9247031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C000"/>
                </a:solidFill>
              </a:rPr>
              <a:t>SRC POST CAMPAIGNS </a:t>
            </a:r>
          </a:p>
        </p:txBody>
      </p:sp>
    </p:spTree>
    <p:extLst>
      <p:ext uri="{BB962C8B-B14F-4D97-AF65-F5344CB8AC3E}">
        <p14:creationId xmlns:p14="http://schemas.microsoft.com/office/powerpoint/2010/main" val="79783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3335" y="180304"/>
            <a:ext cx="11513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Posts were designed to promote the importance of sustainable system at SRC.</a:t>
            </a:r>
          </a:p>
        </p:txBody>
      </p:sp>
      <p:pic>
        <p:nvPicPr>
          <p:cNvPr id="6" name="Picture 5" descr="An aerial view of a water treatment plant&#10;&#10;Description automatically generated">
            <a:extLst>
              <a:ext uri="{FF2B5EF4-FFF2-40B4-BE49-F238E27FC236}">
                <a16:creationId xmlns:a16="http://schemas.microsoft.com/office/drawing/2014/main" id="{873EF05B-9901-E1E2-CD90-CB911896F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371" y="1753399"/>
            <a:ext cx="3610970" cy="3610970"/>
          </a:xfrm>
          <a:prstGeom prst="rect">
            <a:avLst/>
          </a:prstGeom>
        </p:spPr>
      </p:pic>
      <p:pic>
        <p:nvPicPr>
          <p:cNvPr id="10" name="Picture 9" descr="A solar panel on a piece of grass&#10;&#10;Description automatically generated">
            <a:extLst>
              <a:ext uri="{FF2B5EF4-FFF2-40B4-BE49-F238E27FC236}">
                <a16:creationId xmlns:a16="http://schemas.microsoft.com/office/drawing/2014/main" id="{1ED77A4A-513E-04E3-4BB2-CFDDBA070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9" y="1753399"/>
            <a:ext cx="3610970" cy="3610970"/>
          </a:xfrm>
          <a:prstGeom prst="rect">
            <a:avLst/>
          </a:prstGeom>
        </p:spPr>
      </p:pic>
      <p:pic>
        <p:nvPicPr>
          <p:cNvPr id="13" name="Picture 12" descr="A light bulb with solar panels inside&#10;&#10;Description automatically generated">
            <a:extLst>
              <a:ext uri="{FF2B5EF4-FFF2-40B4-BE49-F238E27FC236}">
                <a16:creationId xmlns:a16="http://schemas.microsoft.com/office/drawing/2014/main" id="{1C886399-3D75-0E11-9265-E9EE3D939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15" y="1753399"/>
            <a:ext cx="3610970" cy="361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0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34096" y="305248"/>
            <a:ext cx="11066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Posts were designed to promote the leather chemicals process, trendy events and Special Day.</a:t>
            </a:r>
          </a:p>
        </p:txBody>
      </p:sp>
      <p:pic>
        <p:nvPicPr>
          <p:cNvPr id="4" name="Picture 3" descr="A collage of images of a person painting a product&#10;&#10;Description automatically generated">
            <a:extLst>
              <a:ext uri="{FF2B5EF4-FFF2-40B4-BE49-F238E27FC236}">
                <a16:creationId xmlns:a16="http://schemas.microsoft.com/office/drawing/2014/main" id="{3198FC6F-DD14-93D7-3186-E58215AA0B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91" y="1841817"/>
            <a:ext cx="3447321" cy="3447321"/>
          </a:xfrm>
          <a:prstGeom prst="rect">
            <a:avLst/>
          </a:prstGeom>
        </p:spPr>
      </p:pic>
      <p:pic>
        <p:nvPicPr>
          <p:cNvPr id="8" name="Picture 7" descr="A person running with a pole&#10;&#10;Description automatically generated">
            <a:extLst>
              <a:ext uri="{FF2B5EF4-FFF2-40B4-BE49-F238E27FC236}">
                <a16:creationId xmlns:a16="http://schemas.microsoft.com/office/drawing/2014/main" id="{B277790F-F658-5CA1-EB8E-D765412FB2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39" y="1859687"/>
            <a:ext cx="3447321" cy="3447321"/>
          </a:xfrm>
          <a:prstGeom prst="rect">
            <a:avLst/>
          </a:prstGeom>
        </p:spPr>
      </p:pic>
      <p:pic>
        <p:nvPicPr>
          <p:cNvPr id="10" name="Picture 9" descr="A close-up of hands&#10;&#10;Description automatically generated">
            <a:extLst>
              <a:ext uri="{FF2B5EF4-FFF2-40B4-BE49-F238E27FC236}">
                <a16:creationId xmlns:a16="http://schemas.microsoft.com/office/drawing/2014/main" id="{62068B23-D8BB-41C2-BA3A-271BE9132F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687" y="1859687"/>
            <a:ext cx="3447321" cy="344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0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670" y="180304"/>
            <a:ext cx="108440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Posts were designed to cover the motorway traffic police session.</a:t>
            </a:r>
          </a:p>
        </p:txBody>
      </p:sp>
      <p:pic>
        <p:nvPicPr>
          <p:cNvPr id="5" name="Picture 4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32488CEC-199D-9679-AFD5-1305A84E0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621" y="1421826"/>
            <a:ext cx="2955036" cy="2216277"/>
          </a:xfrm>
          <a:prstGeom prst="rect">
            <a:avLst/>
          </a:prstGeom>
        </p:spPr>
      </p:pic>
      <p:pic>
        <p:nvPicPr>
          <p:cNvPr id="9" name="Picture 8" descr="A group of men sitting at a table&#10;&#10;Description automatically generated">
            <a:extLst>
              <a:ext uri="{FF2B5EF4-FFF2-40B4-BE49-F238E27FC236}">
                <a16:creationId xmlns:a16="http://schemas.microsoft.com/office/drawing/2014/main" id="{EAE2AC5E-785D-4180-F81D-B4EB0131C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499" y="1421826"/>
            <a:ext cx="2964698" cy="2223524"/>
          </a:xfrm>
          <a:prstGeom prst="rect">
            <a:avLst/>
          </a:prstGeom>
        </p:spPr>
      </p:pic>
      <p:pic>
        <p:nvPicPr>
          <p:cNvPr id="11" name="Picture 10" descr="A group of men sitting at a table&#10;&#10;Description automatically generated">
            <a:extLst>
              <a:ext uri="{FF2B5EF4-FFF2-40B4-BE49-F238E27FC236}">
                <a16:creationId xmlns:a16="http://schemas.microsoft.com/office/drawing/2014/main" id="{0EEE8667-9588-7284-C9A9-04FF22E24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621" y="3809654"/>
            <a:ext cx="2955036" cy="2216277"/>
          </a:xfrm>
          <a:prstGeom prst="rect">
            <a:avLst/>
          </a:prstGeom>
        </p:spPr>
      </p:pic>
      <p:pic>
        <p:nvPicPr>
          <p:cNvPr id="13" name="Picture 12" descr="A group of men sitting at a table&#10;&#10;Description automatically generated">
            <a:extLst>
              <a:ext uri="{FF2B5EF4-FFF2-40B4-BE49-F238E27FC236}">
                <a16:creationId xmlns:a16="http://schemas.microsoft.com/office/drawing/2014/main" id="{90614B00-9293-7FB6-5476-D4B3223071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63" y="3809654"/>
            <a:ext cx="2955036" cy="221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4673" y="255263"/>
            <a:ext cx="10642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Posts were designed to celebrate independence day with full esteem and collaboration with employees.</a:t>
            </a:r>
          </a:p>
        </p:txBody>
      </p:sp>
      <p:pic>
        <p:nvPicPr>
          <p:cNvPr id="4" name="Picture 3" descr="A person planting a tree&#10;&#10;Description automatically generated">
            <a:extLst>
              <a:ext uri="{FF2B5EF4-FFF2-40B4-BE49-F238E27FC236}">
                <a16:creationId xmlns:a16="http://schemas.microsoft.com/office/drawing/2014/main" id="{F0A7F887-4AD9-5C2C-8810-6004B4E1A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9" y="1515538"/>
            <a:ext cx="2901540" cy="4290720"/>
          </a:xfrm>
          <a:prstGeom prst="rect">
            <a:avLst/>
          </a:prstGeom>
        </p:spPr>
      </p:pic>
      <p:pic>
        <p:nvPicPr>
          <p:cNvPr id="9" name="Picture 8" descr="A person sitting at a desk with a hand&#10;&#10;Description automatically generated">
            <a:extLst>
              <a:ext uri="{FF2B5EF4-FFF2-40B4-BE49-F238E27FC236}">
                <a16:creationId xmlns:a16="http://schemas.microsoft.com/office/drawing/2014/main" id="{350E91EF-D336-434C-25F0-C8731BB26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60" y="1515538"/>
            <a:ext cx="2924862" cy="4290719"/>
          </a:xfrm>
          <a:prstGeom prst="rect">
            <a:avLst/>
          </a:prstGeom>
        </p:spPr>
      </p:pic>
      <p:pic>
        <p:nvPicPr>
          <p:cNvPr id="13" name="Picture 12" descr="A screenshot of a video&#10;&#10;Description automatically generated">
            <a:extLst>
              <a:ext uri="{FF2B5EF4-FFF2-40B4-BE49-F238E27FC236}">
                <a16:creationId xmlns:a16="http://schemas.microsoft.com/office/drawing/2014/main" id="{68D43466-12FA-FDBA-BC34-A82CFC1EC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77" y="1798774"/>
            <a:ext cx="3724245" cy="372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8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2276" y="218941"/>
            <a:ext cx="109660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Posts were designed to remember the skills and abilities employees are providing at SRC Pvt Ltd.</a:t>
            </a:r>
          </a:p>
        </p:txBody>
      </p:sp>
      <p:pic>
        <p:nvPicPr>
          <p:cNvPr id="5" name="Picture 4" descr="A person standing in front of a white background&#10;&#10;Description automatically generated">
            <a:extLst>
              <a:ext uri="{FF2B5EF4-FFF2-40B4-BE49-F238E27FC236}">
                <a16:creationId xmlns:a16="http://schemas.microsoft.com/office/drawing/2014/main" id="{2DEF0E4B-D1F0-2019-7B61-386EB03598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5" y="1722020"/>
            <a:ext cx="3708625" cy="3708625"/>
          </a:xfrm>
          <a:prstGeom prst="rect">
            <a:avLst/>
          </a:prstGeom>
        </p:spPr>
      </p:pic>
      <p:pic>
        <p:nvPicPr>
          <p:cNvPr id="9" name="Picture 8" descr="A person sitting at a table&#10;&#10;Description automatically generated">
            <a:extLst>
              <a:ext uri="{FF2B5EF4-FFF2-40B4-BE49-F238E27FC236}">
                <a16:creationId xmlns:a16="http://schemas.microsoft.com/office/drawing/2014/main" id="{D65361D1-16E8-CE13-FCEA-15C107F08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278" y="1885455"/>
            <a:ext cx="5879212" cy="33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1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8467" y="1351508"/>
            <a:ext cx="9775065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2">
                    <a:lumMod val="50000"/>
                  </a:schemeClr>
                </a:solidFill>
              </a:rPr>
              <a:t>SRC LEATHER DIVISION POST CAMPAIGNS</a:t>
            </a:r>
          </a:p>
        </p:txBody>
      </p:sp>
    </p:spTree>
    <p:extLst>
      <p:ext uri="{BB962C8B-B14F-4D97-AF65-F5344CB8AC3E}">
        <p14:creationId xmlns:p14="http://schemas.microsoft.com/office/powerpoint/2010/main" val="18048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3588" y="283335"/>
            <a:ext cx="11247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Posts were designed to showcase the Fat Liquor Leather chemical products of SRC.</a:t>
            </a:r>
          </a:p>
        </p:txBody>
      </p:sp>
      <p:pic>
        <p:nvPicPr>
          <p:cNvPr id="4" name="Picture 3" descr="A close-up of a machine&#10;&#10;Description automatically generated">
            <a:extLst>
              <a:ext uri="{FF2B5EF4-FFF2-40B4-BE49-F238E27FC236}">
                <a16:creationId xmlns:a16="http://schemas.microsoft.com/office/drawing/2014/main" id="{36A90DBB-F15C-EF58-3F6B-8F5879547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88" y="1900267"/>
            <a:ext cx="3529084" cy="3529084"/>
          </a:xfrm>
          <a:prstGeom prst="rect">
            <a:avLst/>
          </a:prstGeom>
        </p:spPr>
      </p:pic>
      <p:pic>
        <p:nvPicPr>
          <p:cNvPr id="9" name="Picture 8" descr="A large machine with white liquid in it&#10;&#10;Description automatically generated with medium confidence">
            <a:extLst>
              <a:ext uri="{FF2B5EF4-FFF2-40B4-BE49-F238E27FC236}">
                <a16:creationId xmlns:a16="http://schemas.microsoft.com/office/drawing/2014/main" id="{F84D99D6-3A45-6332-E708-65FFAFDA17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458" y="1900267"/>
            <a:ext cx="3529084" cy="3529084"/>
          </a:xfrm>
          <a:prstGeom prst="rect">
            <a:avLst/>
          </a:prstGeom>
        </p:spPr>
      </p:pic>
      <p:pic>
        <p:nvPicPr>
          <p:cNvPr id="11" name="Picture 10" descr="Several large barrels with fabric on them&#10;&#10;Description automatically generated with medium confidence">
            <a:extLst>
              <a:ext uri="{FF2B5EF4-FFF2-40B4-BE49-F238E27FC236}">
                <a16:creationId xmlns:a16="http://schemas.microsoft.com/office/drawing/2014/main" id="{208E70E7-CC86-D6A8-618C-86CE9C0EB1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328" y="1900267"/>
            <a:ext cx="3529084" cy="352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9107" y="377332"/>
            <a:ext cx="10778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Posts were designed to promote Dye Auxiliaries of SRC.</a:t>
            </a:r>
          </a:p>
        </p:txBody>
      </p:sp>
      <p:pic>
        <p:nvPicPr>
          <p:cNvPr id="4" name="Picture 3" descr="A blue cloth from a metal bar&#10;&#10;Description automatically generated">
            <a:extLst>
              <a:ext uri="{FF2B5EF4-FFF2-40B4-BE49-F238E27FC236}">
                <a16:creationId xmlns:a16="http://schemas.microsoft.com/office/drawing/2014/main" id="{94F5B803-B369-854A-7783-F0A6325AB4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5" y="1962435"/>
            <a:ext cx="3560928" cy="3560928"/>
          </a:xfrm>
          <a:prstGeom prst="rect">
            <a:avLst/>
          </a:prstGeom>
        </p:spPr>
      </p:pic>
      <p:pic>
        <p:nvPicPr>
          <p:cNvPr id="9" name="Picture 8" descr="A group of plastic wrapped objects in a room&#10;&#10;Description automatically generated">
            <a:extLst>
              <a:ext uri="{FF2B5EF4-FFF2-40B4-BE49-F238E27FC236}">
                <a16:creationId xmlns:a16="http://schemas.microsoft.com/office/drawing/2014/main" id="{9295B26E-B033-B504-4DA6-D3D4DBFAE7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36" y="1962435"/>
            <a:ext cx="3560928" cy="3560928"/>
          </a:xfrm>
          <a:prstGeom prst="rect">
            <a:avLst/>
          </a:prstGeom>
        </p:spPr>
      </p:pic>
      <p:pic>
        <p:nvPicPr>
          <p:cNvPr id="11" name="Picture 10" descr="A stack of fabric in a warehouse&#10;&#10;Description automatically generated">
            <a:extLst>
              <a:ext uri="{FF2B5EF4-FFF2-40B4-BE49-F238E27FC236}">
                <a16:creationId xmlns:a16="http://schemas.microsoft.com/office/drawing/2014/main" id="{E36938E8-8D00-1909-A66E-0C130F3EF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787" y="1962435"/>
            <a:ext cx="3560928" cy="356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3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machine with a piece of leather&#10;&#10;Description automatically generated">
            <a:extLst>
              <a:ext uri="{FF2B5EF4-FFF2-40B4-BE49-F238E27FC236}">
                <a16:creationId xmlns:a16="http://schemas.microsoft.com/office/drawing/2014/main" id="{6F3AEF03-9F18-03FE-FC1F-9B9A7DB573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06" y="2082990"/>
            <a:ext cx="3429000" cy="3429000"/>
          </a:xfrm>
          <a:prstGeom prst="rect">
            <a:avLst/>
          </a:prstGeom>
        </p:spPr>
      </p:pic>
      <p:pic>
        <p:nvPicPr>
          <p:cNvPr id="5" name="Picture 4" descr="A person wearing a mask and gloves&#10;&#10;Description automatically generated">
            <a:extLst>
              <a:ext uri="{FF2B5EF4-FFF2-40B4-BE49-F238E27FC236}">
                <a16:creationId xmlns:a16="http://schemas.microsoft.com/office/drawing/2014/main" id="{40544335-376A-E0D6-4142-7BD9D6F24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082990"/>
            <a:ext cx="3429000" cy="3429000"/>
          </a:xfrm>
          <a:prstGeom prst="rect">
            <a:avLst/>
          </a:prstGeom>
        </p:spPr>
      </p:pic>
      <p:pic>
        <p:nvPicPr>
          <p:cNvPr id="7" name="Picture 6" descr="A pile of grey leather&#10;&#10;Description automatically generated">
            <a:extLst>
              <a:ext uri="{FF2B5EF4-FFF2-40B4-BE49-F238E27FC236}">
                <a16:creationId xmlns:a16="http://schemas.microsoft.com/office/drawing/2014/main" id="{02FB319A-2F43-9B8F-472D-689B9E960F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994" y="2082990"/>
            <a:ext cx="342900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898B5B-A2DA-B40C-A06B-8E0CD15790AC}"/>
              </a:ext>
            </a:extLst>
          </p:cNvPr>
          <p:cNvSpPr txBox="1"/>
          <p:nvPr/>
        </p:nvSpPr>
        <p:spPr>
          <a:xfrm>
            <a:off x="497006" y="527457"/>
            <a:ext cx="10778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Posts were designed to promote Dye Auxiliaries of SRC.</a:t>
            </a:r>
          </a:p>
        </p:txBody>
      </p:sp>
    </p:spTree>
    <p:extLst>
      <p:ext uri="{BB962C8B-B14F-4D97-AF65-F5344CB8AC3E}">
        <p14:creationId xmlns:p14="http://schemas.microsoft.com/office/powerpoint/2010/main" val="132141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lue cloths&#10;&#10;Description automatically generated">
            <a:extLst>
              <a:ext uri="{FF2B5EF4-FFF2-40B4-BE49-F238E27FC236}">
                <a16:creationId xmlns:a16="http://schemas.microsoft.com/office/drawing/2014/main" id="{7D30AA4E-91AC-9F52-5031-9DFD5CCD5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61" y="1613563"/>
            <a:ext cx="4176786" cy="4176786"/>
          </a:xfrm>
          <a:prstGeom prst="rect">
            <a:avLst/>
          </a:prstGeom>
        </p:spPr>
      </p:pic>
      <p:pic>
        <p:nvPicPr>
          <p:cNvPr id="5" name="Picture 4" descr="A close-up of hands&#10;&#10;Description automatically generated">
            <a:extLst>
              <a:ext uri="{FF2B5EF4-FFF2-40B4-BE49-F238E27FC236}">
                <a16:creationId xmlns:a16="http://schemas.microsoft.com/office/drawing/2014/main" id="{6B74ACE2-98EC-DC04-0DD1-52C0EC9CF1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351" y="1613563"/>
            <a:ext cx="4176786" cy="41767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E2225-F8E8-AD85-E648-4A64D5BED876}"/>
              </a:ext>
            </a:extLst>
          </p:cNvPr>
          <p:cNvSpPr txBox="1"/>
          <p:nvPr/>
        </p:nvSpPr>
        <p:spPr>
          <a:xfrm>
            <a:off x="529107" y="213558"/>
            <a:ext cx="10778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Posts were designed to promote Reso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Evolite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2020 Key Features and commemorate a Special Day.</a:t>
            </a:r>
          </a:p>
        </p:txBody>
      </p:sp>
    </p:spTree>
    <p:extLst>
      <p:ext uri="{BB962C8B-B14F-4D97-AF65-F5344CB8AC3E}">
        <p14:creationId xmlns:p14="http://schemas.microsoft.com/office/powerpoint/2010/main" val="398485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nting a tree&#10;&#10;Description automatically generated">
            <a:extLst>
              <a:ext uri="{FF2B5EF4-FFF2-40B4-BE49-F238E27FC236}">
                <a16:creationId xmlns:a16="http://schemas.microsoft.com/office/drawing/2014/main" id="{01F3FFA1-E9F6-7BDC-4F49-0BA59B7C7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78" y="1523613"/>
            <a:ext cx="2906827" cy="4322084"/>
          </a:xfrm>
          <a:prstGeom prst="rect">
            <a:avLst/>
          </a:prstGeom>
        </p:spPr>
      </p:pic>
      <p:pic>
        <p:nvPicPr>
          <p:cNvPr id="5" name="Picture 4" descr="A person sitting at a desk with a hand&#10;&#10;Description automatically generated">
            <a:extLst>
              <a:ext uri="{FF2B5EF4-FFF2-40B4-BE49-F238E27FC236}">
                <a16:creationId xmlns:a16="http://schemas.microsoft.com/office/drawing/2014/main" id="{E3E128BA-21FA-BBE7-7160-9028AE2A0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494" y="1513276"/>
            <a:ext cx="2906826" cy="4332421"/>
          </a:xfrm>
          <a:prstGeom prst="rect">
            <a:avLst/>
          </a:prstGeom>
        </p:spPr>
      </p:pic>
      <p:pic>
        <p:nvPicPr>
          <p:cNvPr id="7" name="Picture 6" descr="A screenshot of a video&#10;&#10;Description automatically generated">
            <a:extLst>
              <a:ext uri="{FF2B5EF4-FFF2-40B4-BE49-F238E27FC236}">
                <a16:creationId xmlns:a16="http://schemas.microsoft.com/office/drawing/2014/main" id="{485B5ED5-30C8-06DE-5E9C-F74D859A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870" y="1894651"/>
            <a:ext cx="3876259" cy="38522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B2E923-38C9-ADA0-ADBF-47F86FCB52BD}"/>
              </a:ext>
            </a:extLst>
          </p:cNvPr>
          <p:cNvSpPr txBox="1"/>
          <p:nvPr/>
        </p:nvSpPr>
        <p:spPr>
          <a:xfrm>
            <a:off x="586636" y="240854"/>
            <a:ext cx="10778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Posts were designed to celebrate Independence Day with full esteem and collaborations with employees.</a:t>
            </a:r>
          </a:p>
        </p:txBody>
      </p:sp>
    </p:spTree>
    <p:extLst>
      <p:ext uri="{BB962C8B-B14F-4D97-AF65-F5344CB8AC3E}">
        <p14:creationId xmlns:p14="http://schemas.microsoft.com/office/powerpoint/2010/main" val="239794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5921" y="1803042"/>
            <a:ext cx="8577329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12C823"/>
                </a:solidFill>
              </a:rPr>
              <a:t>SAAFNSAFE POST CAMPAIGNS</a:t>
            </a:r>
          </a:p>
        </p:txBody>
      </p:sp>
    </p:spTree>
    <p:extLst>
      <p:ext uri="{BB962C8B-B14F-4D97-AF65-F5344CB8AC3E}">
        <p14:creationId xmlns:p14="http://schemas.microsoft.com/office/powerpoint/2010/main" val="231581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4193" y="231820"/>
            <a:ext cx="104228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celebrate Independence Day with </a:t>
            </a:r>
            <a:r>
              <a:rPr lang="en-US" sz="3200" b="1" dirty="0" err="1">
                <a:solidFill>
                  <a:srgbClr val="00B050"/>
                </a:solidFill>
              </a:rPr>
              <a:t>SaafnSafe's</a:t>
            </a:r>
            <a:r>
              <a:rPr lang="en-US" sz="3200" b="1" dirty="0">
                <a:solidFill>
                  <a:srgbClr val="00B050"/>
                </a:solidFill>
              </a:rPr>
              <a:t> Azadi Discounts on all products!</a:t>
            </a:r>
          </a:p>
        </p:txBody>
      </p:sp>
      <p:pic>
        <p:nvPicPr>
          <p:cNvPr id="4" name="Picture 3" descr="A group of cleaning products&#10;&#10;Description automatically generated">
            <a:extLst>
              <a:ext uri="{FF2B5EF4-FFF2-40B4-BE49-F238E27FC236}">
                <a16:creationId xmlns:a16="http://schemas.microsoft.com/office/drawing/2014/main" id="{97B5147A-F04D-9BC9-8F9D-2DDE4A5D9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15" y="1614630"/>
            <a:ext cx="3628740" cy="3628740"/>
          </a:xfrm>
          <a:prstGeom prst="rect">
            <a:avLst/>
          </a:prstGeom>
        </p:spPr>
      </p:pic>
      <p:pic>
        <p:nvPicPr>
          <p:cNvPr id="9" name="Picture 8" descr="A group of bottles of cleaning products&#10;&#10;Description automatically generated">
            <a:extLst>
              <a:ext uri="{FF2B5EF4-FFF2-40B4-BE49-F238E27FC236}">
                <a16:creationId xmlns:a16="http://schemas.microsoft.com/office/drawing/2014/main" id="{8BE05BD2-A0B7-7815-B666-C594073B59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45" y="1614630"/>
            <a:ext cx="3628740" cy="3628740"/>
          </a:xfrm>
          <a:prstGeom prst="rect">
            <a:avLst/>
          </a:prstGeom>
        </p:spPr>
      </p:pic>
      <p:pic>
        <p:nvPicPr>
          <p:cNvPr id="13" name="Picture 12" descr="A group of cleaning products&#10;&#10;Description automatically generated">
            <a:extLst>
              <a:ext uri="{FF2B5EF4-FFF2-40B4-BE49-F238E27FC236}">
                <a16:creationId xmlns:a16="http://schemas.microsoft.com/office/drawing/2014/main" id="{8C54D616-076B-EE79-4D9E-C81A55E0EA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630" y="1614630"/>
            <a:ext cx="3628740" cy="362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3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1065" y="205293"/>
            <a:ext cx="109084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recall the trendy events and the Special Days.</a:t>
            </a:r>
          </a:p>
        </p:txBody>
      </p:sp>
      <p:pic>
        <p:nvPicPr>
          <p:cNvPr id="4" name="Picture 3" descr="A person in a green shirt&#10;&#10;Description automatically generated">
            <a:extLst>
              <a:ext uri="{FF2B5EF4-FFF2-40B4-BE49-F238E27FC236}">
                <a16:creationId xmlns:a16="http://schemas.microsoft.com/office/drawing/2014/main" id="{9B63E6E1-4F8A-17DD-96AD-CA5C30977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961" y="1637730"/>
            <a:ext cx="3841845" cy="3841845"/>
          </a:xfrm>
          <a:prstGeom prst="rect">
            <a:avLst/>
          </a:prstGeom>
        </p:spPr>
      </p:pic>
      <p:pic>
        <p:nvPicPr>
          <p:cNvPr id="8" name="Picture 7" descr="Hands holding a box with a cross&#10;&#10;Description automatically generated">
            <a:extLst>
              <a:ext uri="{FF2B5EF4-FFF2-40B4-BE49-F238E27FC236}">
                <a16:creationId xmlns:a16="http://schemas.microsoft.com/office/drawing/2014/main" id="{FBD13DE1-D9F5-1C29-4936-B04140019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94" y="1637730"/>
            <a:ext cx="3841845" cy="38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59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9257" y="353686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promote the </a:t>
            </a:r>
            <a:r>
              <a:rPr lang="en-US" sz="3200" b="1" dirty="0" err="1">
                <a:solidFill>
                  <a:srgbClr val="00B050"/>
                </a:solidFill>
              </a:rPr>
              <a:t>Lavendar</a:t>
            </a:r>
            <a:r>
              <a:rPr lang="en-US" sz="3200" b="1" dirty="0">
                <a:solidFill>
                  <a:srgbClr val="00B050"/>
                </a:solidFill>
              </a:rPr>
              <a:t> and Fresh Pine Phenyl. A dishwashing gel was also promoted.</a:t>
            </a:r>
          </a:p>
        </p:txBody>
      </p:sp>
      <p:pic>
        <p:nvPicPr>
          <p:cNvPr id="4" name="Picture 3" descr="A group of bottles of liquid&#10;&#10;Description automatically generated">
            <a:extLst>
              <a:ext uri="{FF2B5EF4-FFF2-40B4-BE49-F238E27FC236}">
                <a16:creationId xmlns:a16="http://schemas.microsoft.com/office/drawing/2014/main" id="{EAD61A19-2527-732B-BCEB-988DBB66E5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6" y="2087542"/>
            <a:ext cx="3174240" cy="3174240"/>
          </a:xfrm>
          <a:prstGeom prst="rect">
            <a:avLst/>
          </a:prstGeom>
        </p:spPr>
      </p:pic>
      <p:pic>
        <p:nvPicPr>
          <p:cNvPr id="9" name="Picture 8" descr="A purple bottles of cleaning products and a mop&#10;&#10;Description automatically generated">
            <a:extLst>
              <a:ext uri="{FF2B5EF4-FFF2-40B4-BE49-F238E27FC236}">
                <a16:creationId xmlns:a16="http://schemas.microsoft.com/office/drawing/2014/main" id="{7AB8389F-A371-C9A8-AE53-5211584D7E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923" y="2087542"/>
            <a:ext cx="3174240" cy="3174240"/>
          </a:xfrm>
          <a:prstGeom prst="rect">
            <a:avLst/>
          </a:prstGeom>
        </p:spPr>
      </p:pic>
      <p:pic>
        <p:nvPicPr>
          <p:cNvPr id="12" name="Picture 11" descr="A person washing hands in a sink&#10;&#10;Description automatically generated">
            <a:extLst>
              <a:ext uri="{FF2B5EF4-FFF2-40B4-BE49-F238E27FC236}">
                <a16:creationId xmlns:a16="http://schemas.microsoft.com/office/drawing/2014/main" id="{D93E07A1-5BF1-710D-FED2-4875334051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40" y="2087542"/>
            <a:ext cx="3174240" cy="31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9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blue spray bottles with white text&#10;&#10;Description automatically generated">
            <a:extLst>
              <a:ext uri="{FF2B5EF4-FFF2-40B4-BE49-F238E27FC236}">
                <a16:creationId xmlns:a16="http://schemas.microsoft.com/office/drawing/2014/main" id="{1AEA0CB0-C0A1-AAB0-3EE1-B08A49308D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68" y="1815152"/>
            <a:ext cx="3712263" cy="3712263"/>
          </a:xfrm>
          <a:prstGeom prst="rect">
            <a:avLst/>
          </a:prstGeom>
        </p:spPr>
      </p:pic>
      <p:pic>
        <p:nvPicPr>
          <p:cNvPr id="5" name="Picture 4" descr="A spray bottle and a window cleaner&#10;&#10;Description automatically generated">
            <a:extLst>
              <a:ext uri="{FF2B5EF4-FFF2-40B4-BE49-F238E27FC236}">
                <a16:creationId xmlns:a16="http://schemas.microsoft.com/office/drawing/2014/main" id="{AB6CC67C-1915-2240-A60E-28370446A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039" y="1815152"/>
            <a:ext cx="3706499" cy="3712263"/>
          </a:xfrm>
          <a:prstGeom prst="rect">
            <a:avLst/>
          </a:prstGeom>
        </p:spPr>
      </p:pic>
      <p:pic>
        <p:nvPicPr>
          <p:cNvPr id="7" name="Picture 6" descr="A product advertisement for a kitchen cleaner&#10;&#10;Description automatically generated">
            <a:extLst>
              <a:ext uri="{FF2B5EF4-FFF2-40B4-BE49-F238E27FC236}">
                <a16:creationId xmlns:a16="http://schemas.microsoft.com/office/drawing/2014/main" id="{9F3C512A-0C75-53A6-C168-C601F5BCB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4" y="1815152"/>
            <a:ext cx="3718046" cy="3712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454796-4AB3-BF7C-3272-E86B9F562B35}"/>
              </a:ext>
            </a:extLst>
          </p:cNvPr>
          <p:cNvSpPr txBox="1"/>
          <p:nvPr/>
        </p:nvSpPr>
        <p:spPr>
          <a:xfrm>
            <a:off x="659505" y="253367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promote Kitchen Cleaner and Glass Cleaner.</a:t>
            </a:r>
          </a:p>
        </p:txBody>
      </p:sp>
    </p:spTree>
    <p:extLst>
      <p:ext uri="{BB962C8B-B14F-4D97-AF65-F5344CB8AC3E}">
        <p14:creationId xmlns:p14="http://schemas.microsoft.com/office/powerpoint/2010/main" val="40291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ttle of toilet cleaner and a toilet bowl&#10;&#10;Description automatically generated">
            <a:extLst>
              <a:ext uri="{FF2B5EF4-FFF2-40B4-BE49-F238E27FC236}">
                <a16:creationId xmlns:a16="http://schemas.microsoft.com/office/drawing/2014/main" id="{6EF32C12-6219-DFB0-ED6C-821DC798A1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5" y="1867970"/>
            <a:ext cx="3645726" cy="3645726"/>
          </a:xfrm>
          <a:prstGeom prst="rect">
            <a:avLst/>
          </a:prstGeom>
        </p:spPr>
      </p:pic>
      <p:pic>
        <p:nvPicPr>
          <p:cNvPr id="5" name="Picture 4" descr="A hand in green glove cleaning a toilet&#10;&#10;Description automatically generated">
            <a:extLst>
              <a:ext uri="{FF2B5EF4-FFF2-40B4-BE49-F238E27FC236}">
                <a16:creationId xmlns:a16="http://schemas.microsoft.com/office/drawing/2014/main" id="{DB721442-3A4C-B4D9-6754-3B10F45B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34" y="1867970"/>
            <a:ext cx="3674253" cy="3645726"/>
          </a:xfrm>
          <a:prstGeom prst="rect">
            <a:avLst/>
          </a:prstGeom>
        </p:spPr>
      </p:pic>
      <p:pic>
        <p:nvPicPr>
          <p:cNvPr id="7" name="Picture 6" descr="A bottle of toilet cleaner next to a pipe&#10;&#10;Description automatically generated">
            <a:extLst>
              <a:ext uri="{FF2B5EF4-FFF2-40B4-BE49-F238E27FC236}">
                <a16:creationId xmlns:a16="http://schemas.microsoft.com/office/drawing/2014/main" id="{184D44EA-3D05-1E31-73BF-76FFB9F88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907" y="1867970"/>
            <a:ext cx="3651405" cy="36457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A49A15-3697-AC08-7514-328EC5201E4C}"/>
              </a:ext>
            </a:extLst>
          </p:cNvPr>
          <p:cNvSpPr txBox="1"/>
          <p:nvPr/>
        </p:nvSpPr>
        <p:spPr>
          <a:xfrm>
            <a:off x="619257" y="476518"/>
            <a:ext cx="10872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promote </a:t>
            </a:r>
            <a:r>
              <a:rPr lang="en-US" sz="3200" b="1" dirty="0" err="1">
                <a:solidFill>
                  <a:srgbClr val="00B050"/>
                </a:solidFill>
              </a:rPr>
              <a:t>SaafnSafe’s</a:t>
            </a:r>
            <a:r>
              <a:rPr lang="en-US" sz="3200" b="1" dirty="0">
                <a:solidFill>
                  <a:srgbClr val="00B050"/>
                </a:solidFill>
              </a:rPr>
              <a:t> toiletry products.</a:t>
            </a:r>
          </a:p>
        </p:txBody>
      </p:sp>
    </p:spTree>
    <p:extLst>
      <p:ext uri="{BB962C8B-B14F-4D97-AF65-F5344CB8AC3E}">
        <p14:creationId xmlns:p14="http://schemas.microsoft.com/office/powerpoint/2010/main" val="3556501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nting a tree&#10;&#10;Description automatically generated">
            <a:extLst>
              <a:ext uri="{FF2B5EF4-FFF2-40B4-BE49-F238E27FC236}">
                <a16:creationId xmlns:a16="http://schemas.microsoft.com/office/drawing/2014/main" id="{6A659892-B7F0-8883-1F6C-78D6588DA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5" y="1489528"/>
            <a:ext cx="2879734" cy="4288375"/>
          </a:xfrm>
          <a:prstGeom prst="rect">
            <a:avLst/>
          </a:prstGeom>
        </p:spPr>
      </p:pic>
      <p:pic>
        <p:nvPicPr>
          <p:cNvPr id="5" name="Picture 4" descr="A person sitting at a desk with a hand&#10;&#10;Description automatically generated">
            <a:extLst>
              <a:ext uri="{FF2B5EF4-FFF2-40B4-BE49-F238E27FC236}">
                <a16:creationId xmlns:a16="http://schemas.microsoft.com/office/drawing/2014/main" id="{1A9E735E-F681-901E-9870-52554F1AB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698" y="1489528"/>
            <a:ext cx="2875004" cy="4288375"/>
          </a:xfrm>
          <a:prstGeom prst="rect">
            <a:avLst/>
          </a:prstGeom>
        </p:spPr>
      </p:pic>
      <p:pic>
        <p:nvPicPr>
          <p:cNvPr id="7" name="Picture 6" descr="A green and white flag with a star and a white star with a white star and a white star with a white star and a green and white star with a white star with a white star and&#10;&#10;Description automatically generated">
            <a:extLst>
              <a:ext uri="{FF2B5EF4-FFF2-40B4-BE49-F238E27FC236}">
                <a16:creationId xmlns:a16="http://schemas.microsoft.com/office/drawing/2014/main" id="{7BDC950F-3203-4F39-564B-4B83D0502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09" y="1652657"/>
            <a:ext cx="3974459" cy="3962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CE37D3-B710-BB6E-9F5F-E696542BE035}"/>
              </a:ext>
            </a:extLst>
          </p:cNvPr>
          <p:cNvSpPr txBox="1"/>
          <p:nvPr/>
        </p:nvSpPr>
        <p:spPr>
          <a:xfrm>
            <a:off x="650744" y="289478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Posts were designed to celebrate Independence Day with full esteem and employee collaborations.</a:t>
            </a:r>
          </a:p>
        </p:txBody>
      </p:sp>
    </p:spTree>
    <p:extLst>
      <p:ext uri="{BB962C8B-B14F-4D97-AF65-F5344CB8AC3E}">
        <p14:creationId xmlns:p14="http://schemas.microsoft.com/office/powerpoint/2010/main" val="2202452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7335" y="2151727"/>
            <a:ext cx="8577329" cy="2554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70C0"/>
                </a:solidFill>
              </a:rPr>
              <a:t>SIDEX POST CAMPAIGNS</a:t>
            </a:r>
          </a:p>
        </p:txBody>
      </p:sp>
    </p:spTree>
    <p:extLst>
      <p:ext uri="{BB962C8B-B14F-4D97-AF65-F5344CB8AC3E}">
        <p14:creationId xmlns:p14="http://schemas.microsoft.com/office/powerpoint/2010/main" val="199100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713" y="309093"/>
            <a:ext cx="10971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promote the Car Shampoo Features and Benefits.</a:t>
            </a:r>
          </a:p>
        </p:txBody>
      </p:sp>
      <p:pic>
        <p:nvPicPr>
          <p:cNvPr id="4" name="Picture 3" descr="A bottle of car shampoo&#10;&#10;Description automatically generated">
            <a:extLst>
              <a:ext uri="{FF2B5EF4-FFF2-40B4-BE49-F238E27FC236}">
                <a16:creationId xmlns:a16="http://schemas.microsoft.com/office/drawing/2014/main" id="{5CEA143A-59DE-6CC9-E75F-4B9517EFE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51" y="1958573"/>
            <a:ext cx="3559766" cy="3543157"/>
          </a:xfrm>
          <a:prstGeom prst="rect">
            <a:avLst/>
          </a:prstGeom>
        </p:spPr>
      </p:pic>
      <p:pic>
        <p:nvPicPr>
          <p:cNvPr id="9" name="Picture 8" descr="A person spraying a foam on a car&#10;&#10;Description automatically generated">
            <a:extLst>
              <a:ext uri="{FF2B5EF4-FFF2-40B4-BE49-F238E27FC236}">
                <a16:creationId xmlns:a16="http://schemas.microsoft.com/office/drawing/2014/main" id="{CE5178A8-353A-05D8-59DA-4876B9017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116" y="1958573"/>
            <a:ext cx="3559767" cy="3559767"/>
          </a:xfrm>
          <a:prstGeom prst="rect">
            <a:avLst/>
          </a:prstGeom>
        </p:spPr>
      </p:pic>
      <p:pic>
        <p:nvPicPr>
          <p:cNvPr id="11" name="Picture 10" descr="A blue car with a yellow bottle next to it&#10;&#10;Description automatically generated">
            <a:extLst>
              <a:ext uri="{FF2B5EF4-FFF2-40B4-BE49-F238E27FC236}">
                <a16:creationId xmlns:a16="http://schemas.microsoft.com/office/drawing/2014/main" id="{5D3E24A7-D222-718D-1C26-A8ADBD960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283" y="1941963"/>
            <a:ext cx="3559767" cy="35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3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9701" y="319664"/>
            <a:ext cx="10637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promote the Windshield Cleaner in different scenarios. </a:t>
            </a:r>
          </a:p>
        </p:txBody>
      </p:sp>
      <p:pic>
        <p:nvPicPr>
          <p:cNvPr id="4" name="Picture 3" descr="A person cleaning a car with a rag&#10;&#10;Description automatically generated">
            <a:extLst>
              <a:ext uri="{FF2B5EF4-FFF2-40B4-BE49-F238E27FC236}">
                <a16:creationId xmlns:a16="http://schemas.microsoft.com/office/drawing/2014/main" id="{15B91EB2-5F18-412D-7DBE-A036DC043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534" y="1664407"/>
            <a:ext cx="3802137" cy="3802137"/>
          </a:xfrm>
          <a:prstGeom prst="rect">
            <a:avLst/>
          </a:prstGeom>
        </p:spPr>
      </p:pic>
      <p:pic>
        <p:nvPicPr>
          <p:cNvPr id="9" name="Picture 8" descr="A hand holding a rag and a bottle of windshield cleaner&#10;&#10;Description automatically generated">
            <a:extLst>
              <a:ext uri="{FF2B5EF4-FFF2-40B4-BE49-F238E27FC236}">
                <a16:creationId xmlns:a16="http://schemas.microsoft.com/office/drawing/2014/main" id="{A89317C7-6A3D-E2B0-30C3-52985D6852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29" y="1664406"/>
            <a:ext cx="3802137" cy="38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47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851" y="311400"/>
            <a:ext cx="11320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promote Car Shampoo and Car Wax.</a:t>
            </a:r>
          </a:p>
        </p:txBody>
      </p:sp>
      <p:pic>
        <p:nvPicPr>
          <p:cNvPr id="5" name="Picture 4" descr="A bottle of shampoo on a red background&#10;&#10;Description automatically generated">
            <a:extLst>
              <a:ext uri="{FF2B5EF4-FFF2-40B4-BE49-F238E27FC236}">
                <a16:creationId xmlns:a16="http://schemas.microsoft.com/office/drawing/2014/main" id="{5B6E40C2-AD44-9942-7829-0355ACBE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876" y="1613177"/>
            <a:ext cx="3918831" cy="3900660"/>
          </a:xfrm>
          <a:prstGeom prst="rect">
            <a:avLst/>
          </a:prstGeom>
        </p:spPr>
      </p:pic>
      <p:pic>
        <p:nvPicPr>
          <p:cNvPr id="9" name="Picture 8" descr="A black can of car wax&#10;&#10;Description automatically generated">
            <a:extLst>
              <a:ext uri="{FF2B5EF4-FFF2-40B4-BE49-F238E27FC236}">
                <a16:creationId xmlns:a16="http://schemas.microsoft.com/office/drawing/2014/main" id="{85520C96-0E9D-387C-9F93-283ABFD81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959" y="1613176"/>
            <a:ext cx="3912869" cy="390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91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green shirt&#10;&#10;Description automatically generated">
            <a:extLst>
              <a:ext uri="{FF2B5EF4-FFF2-40B4-BE49-F238E27FC236}">
                <a16:creationId xmlns:a16="http://schemas.microsoft.com/office/drawing/2014/main" id="{89841A62-6807-E0B2-52F1-1A8FF9537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523" y="1498979"/>
            <a:ext cx="3860042" cy="3860042"/>
          </a:xfrm>
          <a:prstGeom prst="rect">
            <a:avLst/>
          </a:prstGeom>
        </p:spPr>
      </p:pic>
      <p:pic>
        <p:nvPicPr>
          <p:cNvPr id="5" name="Picture 4" descr="A close-up of hands holding each other&#10;&#10;Description automatically generated">
            <a:extLst>
              <a:ext uri="{FF2B5EF4-FFF2-40B4-BE49-F238E27FC236}">
                <a16:creationId xmlns:a16="http://schemas.microsoft.com/office/drawing/2014/main" id="{973859EE-FE7C-B19D-6278-DFB0D64F23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254" y="1498979"/>
            <a:ext cx="3860042" cy="38600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64BF00-1D2A-FAF1-31F4-6C94DE8B5778}"/>
              </a:ext>
            </a:extLst>
          </p:cNvPr>
          <p:cNvSpPr txBox="1"/>
          <p:nvPr/>
        </p:nvSpPr>
        <p:spPr>
          <a:xfrm>
            <a:off x="619257" y="299094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show the trendy events and recall the special days.</a:t>
            </a:r>
          </a:p>
        </p:txBody>
      </p:sp>
    </p:spTree>
    <p:extLst>
      <p:ext uri="{BB962C8B-B14F-4D97-AF65-F5344CB8AC3E}">
        <p14:creationId xmlns:p14="http://schemas.microsoft.com/office/powerpoint/2010/main" val="79122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of a person planting a tree&#10;&#10;Description automatically generated">
            <a:extLst>
              <a:ext uri="{FF2B5EF4-FFF2-40B4-BE49-F238E27FC236}">
                <a16:creationId xmlns:a16="http://schemas.microsoft.com/office/drawing/2014/main" id="{6785D179-45DA-A00F-481B-EDD7F438D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0" y="1448128"/>
            <a:ext cx="3015336" cy="4371178"/>
          </a:xfrm>
          <a:prstGeom prst="rect">
            <a:avLst/>
          </a:prstGeom>
        </p:spPr>
      </p:pic>
      <p:pic>
        <p:nvPicPr>
          <p:cNvPr id="5" name="Picture 4" descr="A person sitting at a desk with a hand&#10;&#10;Description automatically generated">
            <a:extLst>
              <a:ext uri="{FF2B5EF4-FFF2-40B4-BE49-F238E27FC236}">
                <a16:creationId xmlns:a16="http://schemas.microsoft.com/office/drawing/2014/main" id="{E8370D48-FE12-0F33-EA80-39AC10589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95" y="1448128"/>
            <a:ext cx="2939845" cy="4371178"/>
          </a:xfrm>
          <a:prstGeom prst="rect">
            <a:avLst/>
          </a:prstGeom>
        </p:spPr>
      </p:pic>
      <p:pic>
        <p:nvPicPr>
          <p:cNvPr id="7" name="Picture 6" descr="A green and white flag with a star and a white star with a white star and a white star with a white star and a green and white star with a white star with a green and white&#10;&#10;Description automatically generated">
            <a:extLst>
              <a:ext uri="{FF2B5EF4-FFF2-40B4-BE49-F238E27FC236}">
                <a16:creationId xmlns:a16="http://schemas.microsoft.com/office/drawing/2014/main" id="{9756239E-11C9-41E3-9510-82E766873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604" y="1608475"/>
            <a:ext cx="4056792" cy="40504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56DED9-1C43-072F-E014-11C4D5D478B4}"/>
              </a:ext>
            </a:extLst>
          </p:cNvPr>
          <p:cNvSpPr txBox="1"/>
          <p:nvPr/>
        </p:nvSpPr>
        <p:spPr>
          <a:xfrm>
            <a:off x="619257" y="271798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celebrate Independence Day with full esteem and employee collaborations.</a:t>
            </a:r>
          </a:p>
        </p:txBody>
      </p:sp>
    </p:spTree>
    <p:extLst>
      <p:ext uri="{BB962C8B-B14F-4D97-AF65-F5344CB8AC3E}">
        <p14:creationId xmlns:p14="http://schemas.microsoft.com/office/powerpoint/2010/main" val="161818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yellow spray bottle&#10;&#10;Description automatically generated">
            <a:extLst>
              <a:ext uri="{FF2B5EF4-FFF2-40B4-BE49-F238E27FC236}">
                <a16:creationId xmlns:a16="http://schemas.microsoft.com/office/drawing/2014/main" id="{B726F6F1-7574-CBE3-0939-BD6F23573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9" y="1978924"/>
            <a:ext cx="3347113" cy="3347113"/>
          </a:xfrm>
          <a:prstGeom prst="rect">
            <a:avLst/>
          </a:prstGeom>
        </p:spPr>
      </p:pic>
      <p:pic>
        <p:nvPicPr>
          <p:cNvPr id="5" name="Picture 4" descr="A person spraying a car interior&#10;&#10;Description automatically generated">
            <a:extLst>
              <a:ext uri="{FF2B5EF4-FFF2-40B4-BE49-F238E27FC236}">
                <a16:creationId xmlns:a16="http://schemas.microsoft.com/office/drawing/2014/main" id="{1638B137-BA03-86AD-4C23-6118A48E87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443" y="1978924"/>
            <a:ext cx="3347113" cy="3347113"/>
          </a:xfrm>
          <a:prstGeom prst="rect">
            <a:avLst/>
          </a:prstGeom>
        </p:spPr>
      </p:pic>
      <p:pic>
        <p:nvPicPr>
          <p:cNvPr id="7" name="Picture 6" descr="A person spraying a car polish&#10;&#10;Description automatically generated">
            <a:extLst>
              <a:ext uri="{FF2B5EF4-FFF2-40B4-BE49-F238E27FC236}">
                <a16:creationId xmlns:a16="http://schemas.microsoft.com/office/drawing/2014/main" id="{EE58B8C0-83EC-CFF6-5502-BE3BC393BD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327" y="1978924"/>
            <a:ext cx="3347114" cy="3347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527C7F-3490-FBDF-E0B0-073411C820F4}"/>
              </a:ext>
            </a:extLst>
          </p:cNvPr>
          <p:cNvSpPr txBox="1"/>
          <p:nvPr/>
        </p:nvSpPr>
        <p:spPr>
          <a:xfrm>
            <a:off x="619257" y="394630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Posts were designed to promote Dashboard Polish and Dashboard Cleaner with two new variants.</a:t>
            </a:r>
          </a:p>
        </p:txBody>
      </p:sp>
    </p:spTree>
    <p:extLst>
      <p:ext uri="{BB962C8B-B14F-4D97-AF65-F5344CB8AC3E}">
        <p14:creationId xmlns:p14="http://schemas.microsoft.com/office/powerpoint/2010/main" val="84681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holding a bottle of cleaner&#10;&#10;Description automatically generated">
            <a:extLst>
              <a:ext uri="{FF2B5EF4-FFF2-40B4-BE49-F238E27FC236}">
                <a16:creationId xmlns:a16="http://schemas.microsoft.com/office/drawing/2014/main" id="{D45400AC-EAF6-8BD1-15EF-52214AB9D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6" y="1693191"/>
            <a:ext cx="2791657" cy="3956982"/>
          </a:xfrm>
          <a:prstGeom prst="rect">
            <a:avLst/>
          </a:prstGeom>
        </p:spPr>
      </p:pic>
      <p:pic>
        <p:nvPicPr>
          <p:cNvPr id="5" name="Picture 4" descr="A person sitting in a car holding a bottle of hair oil&#10;&#10;Description automatically generated">
            <a:extLst>
              <a:ext uri="{FF2B5EF4-FFF2-40B4-BE49-F238E27FC236}">
                <a16:creationId xmlns:a16="http://schemas.microsoft.com/office/drawing/2014/main" id="{D2205AAB-2BF0-A5BB-3E27-1E7D7AB87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808" y="1693191"/>
            <a:ext cx="2715700" cy="3956982"/>
          </a:xfrm>
          <a:prstGeom prst="rect">
            <a:avLst/>
          </a:prstGeom>
        </p:spPr>
      </p:pic>
      <p:pic>
        <p:nvPicPr>
          <p:cNvPr id="7" name="Picture 6" descr="A hand holding a can&#10;&#10;Description automatically generated">
            <a:extLst>
              <a:ext uri="{FF2B5EF4-FFF2-40B4-BE49-F238E27FC236}">
                <a16:creationId xmlns:a16="http://schemas.microsoft.com/office/drawing/2014/main" id="{F68156E8-7959-AD5E-1D2E-4A8F6D2CF9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116" y="1532395"/>
            <a:ext cx="1877224" cy="4278573"/>
          </a:xfrm>
          <a:prstGeom prst="rect">
            <a:avLst/>
          </a:prstGeom>
        </p:spPr>
      </p:pic>
      <p:pic>
        <p:nvPicPr>
          <p:cNvPr id="9" name="Picture 8" descr="A hand holding a black bottle&#10;&#10;Description automatically generated">
            <a:extLst>
              <a:ext uri="{FF2B5EF4-FFF2-40B4-BE49-F238E27FC236}">
                <a16:creationId xmlns:a16="http://schemas.microsoft.com/office/drawing/2014/main" id="{F80BE6F8-EA04-209C-7C04-5BB5D42511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48" y="1532395"/>
            <a:ext cx="1877225" cy="4278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C4E4B6-917A-5FA1-E1F7-67FD5D6158F3}"/>
              </a:ext>
            </a:extLst>
          </p:cNvPr>
          <p:cNvSpPr txBox="1"/>
          <p:nvPr/>
        </p:nvSpPr>
        <p:spPr>
          <a:xfrm>
            <a:off x="619257" y="299094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A campaign of Dashboard Cleaner Reels was created this month for Sidex.</a:t>
            </a:r>
          </a:p>
        </p:txBody>
      </p:sp>
    </p:spTree>
    <p:extLst>
      <p:ext uri="{BB962C8B-B14F-4D97-AF65-F5344CB8AC3E}">
        <p14:creationId xmlns:p14="http://schemas.microsoft.com/office/powerpoint/2010/main" val="191954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holding a tape on the door handle of a car&#10;&#10;Description automatically generated">
            <a:extLst>
              <a:ext uri="{FF2B5EF4-FFF2-40B4-BE49-F238E27FC236}">
                <a16:creationId xmlns:a16="http://schemas.microsoft.com/office/drawing/2014/main" id="{D8057B96-282F-2337-18C1-16B20E78A8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39" y="2106111"/>
            <a:ext cx="1839387" cy="4192333"/>
          </a:xfrm>
          <a:prstGeom prst="rect">
            <a:avLst/>
          </a:prstGeom>
        </p:spPr>
      </p:pic>
      <p:pic>
        <p:nvPicPr>
          <p:cNvPr id="5" name="Picture 4" descr="A person spraying a green car&#10;&#10;Description automatically generated">
            <a:extLst>
              <a:ext uri="{FF2B5EF4-FFF2-40B4-BE49-F238E27FC236}">
                <a16:creationId xmlns:a16="http://schemas.microsoft.com/office/drawing/2014/main" id="{F29CA49F-A277-51C8-20B0-4017C40F2A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22" y="2106111"/>
            <a:ext cx="1839387" cy="4192333"/>
          </a:xfrm>
          <a:prstGeom prst="rect">
            <a:avLst/>
          </a:prstGeom>
        </p:spPr>
      </p:pic>
      <p:pic>
        <p:nvPicPr>
          <p:cNvPr id="7" name="Picture 6" descr="A person holding a spray bottle&#10;&#10;Description automatically generated">
            <a:extLst>
              <a:ext uri="{FF2B5EF4-FFF2-40B4-BE49-F238E27FC236}">
                <a16:creationId xmlns:a16="http://schemas.microsoft.com/office/drawing/2014/main" id="{F25E4426-C971-EAC6-D53C-BD8FB0F6CC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505" y="2106111"/>
            <a:ext cx="1839387" cy="41923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23469C-C275-15EE-01BD-D1C20749D590}"/>
              </a:ext>
            </a:extLst>
          </p:cNvPr>
          <p:cNvSpPr txBox="1"/>
          <p:nvPr/>
        </p:nvSpPr>
        <p:spPr>
          <a:xfrm>
            <a:off x="619257" y="462870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Reels were created to showcase the application of the dashboard cleaner.</a:t>
            </a:r>
          </a:p>
        </p:txBody>
      </p:sp>
    </p:spTree>
    <p:extLst>
      <p:ext uri="{BB962C8B-B14F-4D97-AF65-F5344CB8AC3E}">
        <p14:creationId xmlns:p14="http://schemas.microsoft.com/office/powerpoint/2010/main" val="3985425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car with a suitcase&#10;&#10;Description automatically generated">
            <a:extLst>
              <a:ext uri="{FF2B5EF4-FFF2-40B4-BE49-F238E27FC236}">
                <a16:creationId xmlns:a16="http://schemas.microsoft.com/office/drawing/2014/main" id="{D78F2380-0218-7442-4107-4E6D4F12F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92" y="1582224"/>
            <a:ext cx="2779441" cy="4102984"/>
          </a:xfrm>
          <a:prstGeom prst="rect">
            <a:avLst/>
          </a:prstGeom>
        </p:spPr>
      </p:pic>
      <p:pic>
        <p:nvPicPr>
          <p:cNvPr id="5" name="Picture 4" descr="A person in a car&#10;&#10;Description automatically generated">
            <a:extLst>
              <a:ext uri="{FF2B5EF4-FFF2-40B4-BE49-F238E27FC236}">
                <a16:creationId xmlns:a16="http://schemas.microsoft.com/office/drawing/2014/main" id="{B4909C2F-8B0A-4942-F67B-57D45D9C7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977" y="1582222"/>
            <a:ext cx="2764046" cy="4102985"/>
          </a:xfrm>
          <a:prstGeom prst="rect">
            <a:avLst/>
          </a:prstGeom>
        </p:spPr>
      </p:pic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2CC8B0BD-54D7-AEA4-2914-B6243F1C8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67" y="1582221"/>
            <a:ext cx="2806256" cy="41029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F89DB6-5024-E17F-3C02-8ABBCEC00D80}"/>
              </a:ext>
            </a:extLst>
          </p:cNvPr>
          <p:cNvSpPr txBox="1"/>
          <p:nvPr/>
        </p:nvSpPr>
        <p:spPr>
          <a:xfrm>
            <a:off x="659506" y="299097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Engaging and creative Reels were developed to promote the Dashboard Cleaner.</a:t>
            </a:r>
          </a:p>
        </p:txBody>
      </p:sp>
    </p:spTree>
    <p:extLst>
      <p:ext uri="{BB962C8B-B14F-4D97-AF65-F5344CB8AC3E}">
        <p14:creationId xmlns:p14="http://schemas.microsoft.com/office/powerpoint/2010/main" val="383472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732" y="2028616"/>
            <a:ext cx="7598536" cy="2800767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002060"/>
                </a:solidFill>
              </a:rPr>
              <a:t>FIXO POST CAMPAIGNS</a:t>
            </a:r>
          </a:p>
        </p:txBody>
      </p:sp>
    </p:spTree>
    <p:extLst>
      <p:ext uri="{BB962C8B-B14F-4D97-AF65-F5344CB8AC3E}">
        <p14:creationId xmlns:p14="http://schemas.microsoft.com/office/powerpoint/2010/main" val="323897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5003" y="346960"/>
            <a:ext cx="111531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Posts were designed to promote the Super Glue with different benefits, features and applications. </a:t>
            </a:r>
          </a:p>
        </p:txBody>
      </p:sp>
      <p:pic>
        <p:nvPicPr>
          <p:cNvPr id="4" name="Picture 3" descr="A white bottle next to a box&#10;&#10;Description automatically generated">
            <a:extLst>
              <a:ext uri="{FF2B5EF4-FFF2-40B4-BE49-F238E27FC236}">
                <a16:creationId xmlns:a16="http://schemas.microsoft.com/office/drawing/2014/main" id="{2484EF42-E8C2-685B-03A5-94781177B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3" y="1835624"/>
            <a:ext cx="3759958" cy="3759958"/>
          </a:xfrm>
          <a:prstGeom prst="rect">
            <a:avLst/>
          </a:prstGeom>
        </p:spPr>
      </p:pic>
      <p:pic>
        <p:nvPicPr>
          <p:cNvPr id="8" name="Picture 7" descr="A box with text overlay&#10;&#10;Description automatically generated">
            <a:extLst>
              <a:ext uri="{FF2B5EF4-FFF2-40B4-BE49-F238E27FC236}">
                <a16:creationId xmlns:a16="http://schemas.microsoft.com/office/drawing/2014/main" id="{4B3CF90C-B4E1-30E6-657C-DFB3FE1F0F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930" y="1835624"/>
            <a:ext cx="3759958" cy="3759958"/>
          </a:xfrm>
          <a:prstGeom prst="rect">
            <a:avLst/>
          </a:prstGeom>
        </p:spPr>
      </p:pic>
      <p:pic>
        <p:nvPicPr>
          <p:cNvPr id="10" name="Picture 9" descr="A broken plate with text on it&#10;&#10;Description automatically generated">
            <a:extLst>
              <a:ext uri="{FF2B5EF4-FFF2-40B4-BE49-F238E27FC236}">
                <a16:creationId xmlns:a16="http://schemas.microsoft.com/office/drawing/2014/main" id="{1442F683-99A0-BDF9-393D-46CFCDA44D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310" y="1835623"/>
            <a:ext cx="3789380" cy="375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42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6975" y="223359"/>
            <a:ext cx="10702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Posts were designed to showcase the ideal usage of PVC Weld for the awareness of professional workers.</a:t>
            </a:r>
          </a:p>
        </p:txBody>
      </p:sp>
      <p:pic>
        <p:nvPicPr>
          <p:cNvPr id="4" name="Picture 3" descr="A close-up of a person's hands&#10;&#10;Description automatically generated">
            <a:extLst>
              <a:ext uri="{FF2B5EF4-FFF2-40B4-BE49-F238E27FC236}">
                <a16:creationId xmlns:a16="http://schemas.microsoft.com/office/drawing/2014/main" id="{309FA1AC-675A-C79B-D363-08E1CE3D28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37" y="1545958"/>
            <a:ext cx="2165094" cy="2165094"/>
          </a:xfrm>
          <a:prstGeom prst="rect">
            <a:avLst/>
          </a:prstGeom>
        </p:spPr>
      </p:pic>
      <p:pic>
        <p:nvPicPr>
          <p:cNvPr id="9" name="Picture 8" descr="A person holding a pipe&#10;&#10;Description automatically generated">
            <a:extLst>
              <a:ext uri="{FF2B5EF4-FFF2-40B4-BE49-F238E27FC236}">
                <a16:creationId xmlns:a16="http://schemas.microsoft.com/office/drawing/2014/main" id="{8D34138A-ABF5-2B0B-4090-F7AA84489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068" y="4047874"/>
            <a:ext cx="2165094" cy="2165094"/>
          </a:xfrm>
          <a:prstGeom prst="rect">
            <a:avLst/>
          </a:prstGeom>
        </p:spPr>
      </p:pic>
      <p:pic>
        <p:nvPicPr>
          <p:cNvPr id="11" name="Picture 10" descr="A hand holding a pipe&#10;&#10;Description automatically generated">
            <a:extLst>
              <a:ext uri="{FF2B5EF4-FFF2-40B4-BE49-F238E27FC236}">
                <a16:creationId xmlns:a16="http://schemas.microsoft.com/office/drawing/2014/main" id="{5765E602-45BB-3942-0EBE-438B6E238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068" y="1545958"/>
            <a:ext cx="2165094" cy="2165094"/>
          </a:xfrm>
          <a:prstGeom prst="rect">
            <a:avLst/>
          </a:prstGeom>
        </p:spPr>
      </p:pic>
      <p:pic>
        <p:nvPicPr>
          <p:cNvPr id="13" name="Picture 12" descr="A close-up of a person's hands&#10;&#10;Description automatically generated">
            <a:extLst>
              <a:ext uri="{FF2B5EF4-FFF2-40B4-BE49-F238E27FC236}">
                <a16:creationId xmlns:a16="http://schemas.microsoft.com/office/drawing/2014/main" id="{84794D6B-D7B4-4E3B-BF31-EDC40A56B5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37" y="4047874"/>
            <a:ext cx="2165094" cy="2165094"/>
          </a:xfrm>
          <a:prstGeom prst="rect">
            <a:avLst/>
          </a:prstGeom>
        </p:spPr>
      </p:pic>
      <p:pic>
        <p:nvPicPr>
          <p:cNvPr id="15" name="Picture 14" descr="A can of pvc weld&#10;&#10;Description automatically generated">
            <a:extLst>
              <a:ext uri="{FF2B5EF4-FFF2-40B4-BE49-F238E27FC236}">
                <a16:creationId xmlns:a16="http://schemas.microsoft.com/office/drawing/2014/main" id="{66888C2A-1290-CDCF-4C87-CFE95301A2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92" y="1947081"/>
            <a:ext cx="3719015" cy="371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6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186" y="387904"/>
            <a:ext cx="10689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Posts were designed to showcase the FIXO 88, FIXO 91 and Ultra Glue Benefits and Features.</a:t>
            </a:r>
          </a:p>
        </p:txBody>
      </p:sp>
      <p:pic>
        <p:nvPicPr>
          <p:cNvPr id="4" name="Picture 3" descr="A red and white can with text overlay&#10;&#10;Description automatically generated">
            <a:extLst>
              <a:ext uri="{FF2B5EF4-FFF2-40B4-BE49-F238E27FC236}">
                <a16:creationId xmlns:a16="http://schemas.microsoft.com/office/drawing/2014/main" id="{B64432DE-B828-EAAB-87F1-279C7D06C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80" y="2082420"/>
            <a:ext cx="3506337" cy="3506337"/>
          </a:xfrm>
          <a:prstGeom prst="rect">
            <a:avLst/>
          </a:prstGeom>
        </p:spPr>
      </p:pic>
      <p:pic>
        <p:nvPicPr>
          <p:cNvPr id="9" name="Picture 8" descr="A white container with a label&#10;&#10;Description automatically generated">
            <a:extLst>
              <a:ext uri="{FF2B5EF4-FFF2-40B4-BE49-F238E27FC236}">
                <a16:creationId xmlns:a16="http://schemas.microsoft.com/office/drawing/2014/main" id="{4C53180A-D59A-8C29-1A06-59A76E8CAD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588" y="2082419"/>
            <a:ext cx="3506337" cy="3506337"/>
          </a:xfrm>
          <a:prstGeom prst="rect">
            <a:avLst/>
          </a:prstGeom>
        </p:spPr>
      </p:pic>
      <p:pic>
        <p:nvPicPr>
          <p:cNvPr id="12" name="Picture 11" descr="A person using a caulk&#10;&#10;Description automatically generated">
            <a:extLst>
              <a:ext uri="{FF2B5EF4-FFF2-40B4-BE49-F238E27FC236}">
                <a16:creationId xmlns:a16="http://schemas.microsoft.com/office/drawing/2014/main" id="{FEC12549-75E3-BA99-F0F9-65E0A46BB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782" y="2082418"/>
            <a:ext cx="3517260" cy="350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43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nting a tree&#10;&#10;Description automatically generated">
            <a:extLst>
              <a:ext uri="{FF2B5EF4-FFF2-40B4-BE49-F238E27FC236}">
                <a16:creationId xmlns:a16="http://schemas.microsoft.com/office/drawing/2014/main" id="{8DABA7E1-E05A-11BC-3A00-C49B4D62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11" y="1624083"/>
            <a:ext cx="2934301" cy="4362935"/>
          </a:xfrm>
          <a:prstGeom prst="rect">
            <a:avLst/>
          </a:prstGeom>
        </p:spPr>
      </p:pic>
      <p:pic>
        <p:nvPicPr>
          <p:cNvPr id="5" name="Picture 4" descr="A person sitting at a desk with a hand&#10;&#10;Description automatically generated">
            <a:extLst>
              <a:ext uri="{FF2B5EF4-FFF2-40B4-BE49-F238E27FC236}">
                <a16:creationId xmlns:a16="http://schemas.microsoft.com/office/drawing/2014/main" id="{632EA39D-C87A-3705-9F43-0B8AC82D4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687" y="1624083"/>
            <a:ext cx="3017224" cy="4362935"/>
          </a:xfrm>
          <a:prstGeom prst="rect">
            <a:avLst/>
          </a:prstGeom>
        </p:spPr>
      </p:pic>
      <p:pic>
        <p:nvPicPr>
          <p:cNvPr id="7" name="Picture 6" descr="A green and white text with a flag and birds flying&#10;&#10;Description automatically generated">
            <a:extLst>
              <a:ext uri="{FF2B5EF4-FFF2-40B4-BE49-F238E27FC236}">
                <a16:creationId xmlns:a16="http://schemas.microsoft.com/office/drawing/2014/main" id="{D640BE59-3A5F-4E26-55F1-648748E46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418" y="1770865"/>
            <a:ext cx="4101163" cy="40693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D1F66F-B5C0-5E45-6672-2C015DE47262}"/>
              </a:ext>
            </a:extLst>
          </p:cNvPr>
          <p:cNvSpPr txBox="1"/>
          <p:nvPr/>
        </p:nvSpPr>
        <p:spPr>
          <a:xfrm>
            <a:off x="619257" y="312742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Posts and Reels were designed to celebrate independence day with full esteem and collaborations with employees.</a:t>
            </a:r>
          </a:p>
        </p:txBody>
      </p:sp>
    </p:spTree>
    <p:extLst>
      <p:ext uri="{BB962C8B-B14F-4D97-AF65-F5344CB8AC3E}">
        <p14:creationId xmlns:p14="http://schemas.microsoft.com/office/powerpoint/2010/main" val="277680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unning with a pole and a coin&#10;&#10;Description automatically generated">
            <a:extLst>
              <a:ext uri="{FF2B5EF4-FFF2-40B4-BE49-F238E27FC236}">
                <a16:creationId xmlns:a16="http://schemas.microsoft.com/office/drawing/2014/main" id="{DD4F6C38-9875-714A-7E85-05FAE34A69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85" y="1544655"/>
            <a:ext cx="2190552" cy="2190552"/>
          </a:xfrm>
          <a:prstGeom prst="rect">
            <a:avLst/>
          </a:prstGeom>
        </p:spPr>
      </p:pic>
      <p:pic>
        <p:nvPicPr>
          <p:cNvPr id="5" name="Picture 4" descr="A close up of hands&#10;&#10;Description automatically generated">
            <a:extLst>
              <a:ext uri="{FF2B5EF4-FFF2-40B4-BE49-F238E27FC236}">
                <a16:creationId xmlns:a16="http://schemas.microsoft.com/office/drawing/2014/main" id="{20D3E544-D681-036D-29E4-1B66D328A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51" y="1544655"/>
            <a:ext cx="2190552" cy="2190552"/>
          </a:xfrm>
          <a:prstGeom prst="rect">
            <a:avLst/>
          </a:prstGeom>
        </p:spPr>
      </p:pic>
      <p:pic>
        <p:nvPicPr>
          <p:cNvPr id="7" name="Picture 6" descr="A person in a red shirt&#10;&#10;Description automatically generated">
            <a:extLst>
              <a:ext uri="{FF2B5EF4-FFF2-40B4-BE49-F238E27FC236}">
                <a16:creationId xmlns:a16="http://schemas.microsoft.com/office/drawing/2014/main" id="{0A92C4B4-20BA-3514-EE01-BF80087F5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18" y="3868186"/>
            <a:ext cx="2352823" cy="2352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56129F-4A19-DE07-F046-80C51A39D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565" y="1492060"/>
            <a:ext cx="2076534" cy="4728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5BEC72-D14B-9474-B4FD-899C790725E4}"/>
              </a:ext>
            </a:extLst>
          </p:cNvPr>
          <p:cNvSpPr txBox="1"/>
          <p:nvPr/>
        </p:nvSpPr>
        <p:spPr>
          <a:xfrm>
            <a:off x="619257" y="271798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Posts and Reels were designed to showcase trendy events, special days, customer testimonials and beamhouse of SRC.</a:t>
            </a:r>
          </a:p>
        </p:txBody>
      </p:sp>
    </p:spTree>
    <p:extLst>
      <p:ext uri="{BB962C8B-B14F-4D97-AF65-F5344CB8AC3E}">
        <p14:creationId xmlns:p14="http://schemas.microsoft.com/office/powerpoint/2010/main" val="133570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396C61-63AF-7C54-9FE4-9BB2748A8626}"/>
              </a:ext>
            </a:extLst>
          </p:cNvPr>
          <p:cNvSpPr txBox="1"/>
          <p:nvPr/>
        </p:nvSpPr>
        <p:spPr>
          <a:xfrm>
            <a:off x="2459865" y="1931831"/>
            <a:ext cx="7598536" cy="2800767"/>
          </a:xfrm>
          <a:prstGeom prst="rect">
            <a:avLst/>
          </a:prstGeom>
          <a:solidFill>
            <a:schemeClr val="bg2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92D050"/>
                </a:solidFill>
              </a:rPr>
              <a:t>TAZA POST CAMPAIGNS</a:t>
            </a:r>
          </a:p>
        </p:txBody>
      </p:sp>
    </p:spTree>
    <p:extLst>
      <p:ext uri="{BB962C8B-B14F-4D97-AF65-F5344CB8AC3E}">
        <p14:creationId xmlns:p14="http://schemas.microsoft.com/office/powerpoint/2010/main" val="1372359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ilk pouring into a glass&#10;&#10;Description automatically generated">
            <a:extLst>
              <a:ext uri="{FF2B5EF4-FFF2-40B4-BE49-F238E27FC236}">
                <a16:creationId xmlns:a16="http://schemas.microsoft.com/office/drawing/2014/main" id="{A83A13A3-BCC2-C906-CFDC-896F867A0A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6" y="2119456"/>
            <a:ext cx="3829334" cy="3829334"/>
          </a:xfrm>
          <a:prstGeom prst="rect">
            <a:avLst/>
          </a:prstGeom>
        </p:spPr>
      </p:pic>
      <p:pic>
        <p:nvPicPr>
          <p:cNvPr id="5" name="Picture 4" descr="A package of milk on a green and white background&#10;&#10;Description automatically generated">
            <a:extLst>
              <a:ext uri="{FF2B5EF4-FFF2-40B4-BE49-F238E27FC236}">
                <a16:creationId xmlns:a16="http://schemas.microsoft.com/office/drawing/2014/main" id="{D0E48B99-A8AE-7034-36D4-5EFC9ED58D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39" y="2059251"/>
            <a:ext cx="3829335" cy="3829335"/>
          </a:xfrm>
          <a:prstGeom prst="rect">
            <a:avLst/>
          </a:prstGeom>
        </p:spPr>
      </p:pic>
      <p:pic>
        <p:nvPicPr>
          <p:cNvPr id="7" name="Picture 6" descr="A green background with yellow text and paper planes&#10;&#10;Description automatically generated">
            <a:extLst>
              <a:ext uri="{FF2B5EF4-FFF2-40B4-BE49-F238E27FC236}">
                <a16:creationId xmlns:a16="http://schemas.microsoft.com/office/drawing/2014/main" id="{5010E498-CDD6-6FEE-173D-A0CE081E6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32" y="2028151"/>
            <a:ext cx="3829335" cy="40119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7612B9-4B79-4FD2-A1EE-240C2F07ABAD}"/>
              </a:ext>
            </a:extLst>
          </p:cNvPr>
          <p:cNvSpPr txBox="1"/>
          <p:nvPr/>
        </p:nvSpPr>
        <p:spPr>
          <a:xfrm>
            <a:off x="619257" y="476518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Posts and Short Animated Videos were designed to promote the Milk Benefits and showcasing the Farm of TAZA.</a:t>
            </a:r>
          </a:p>
        </p:txBody>
      </p:sp>
    </p:spTree>
    <p:extLst>
      <p:ext uri="{BB962C8B-B14F-4D97-AF65-F5344CB8AC3E}">
        <p14:creationId xmlns:p14="http://schemas.microsoft.com/office/powerpoint/2010/main" val="450886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green and white background&#10;&#10;Description automatically generated">
            <a:extLst>
              <a:ext uri="{FF2B5EF4-FFF2-40B4-BE49-F238E27FC236}">
                <a16:creationId xmlns:a16="http://schemas.microsoft.com/office/drawing/2014/main" id="{C3C7404C-B8A4-E7FD-406F-630B8ACD6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53" y="1405312"/>
            <a:ext cx="2273469" cy="2273469"/>
          </a:xfrm>
          <a:prstGeom prst="rect">
            <a:avLst/>
          </a:prstGeom>
        </p:spPr>
      </p:pic>
      <p:pic>
        <p:nvPicPr>
          <p:cNvPr id="5" name="Picture 4" descr="A person standing in front of a green and white poster&#10;&#10;Description automatically generated">
            <a:extLst>
              <a:ext uri="{FF2B5EF4-FFF2-40B4-BE49-F238E27FC236}">
                <a16:creationId xmlns:a16="http://schemas.microsoft.com/office/drawing/2014/main" id="{37419BC3-E6A5-10A4-C505-0B5EF3511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265" y="1405312"/>
            <a:ext cx="2273469" cy="2273469"/>
          </a:xfrm>
          <a:prstGeom prst="rect">
            <a:avLst/>
          </a:prstGeom>
        </p:spPr>
      </p:pic>
      <p:pic>
        <p:nvPicPr>
          <p:cNvPr id="7" name="Picture 6" descr="A person standing in front of a green and white background&#10;&#10;Description automatically generated">
            <a:extLst>
              <a:ext uri="{FF2B5EF4-FFF2-40B4-BE49-F238E27FC236}">
                <a16:creationId xmlns:a16="http://schemas.microsoft.com/office/drawing/2014/main" id="{5E5B478B-7A76-8565-336B-477152DD1F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177" y="1405312"/>
            <a:ext cx="2273470" cy="2273470"/>
          </a:xfrm>
          <a:prstGeom prst="rect">
            <a:avLst/>
          </a:prstGeom>
        </p:spPr>
      </p:pic>
      <p:pic>
        <p:nvPicPr>
          <p:cNvPr id="9" name="Picture 8" descr="A hands together with text overlay&#10;&#10;Description automatically generated">
            <a:extLst>
              <a:ext uri="{FF2B5EF4-FFF2-40B4-BE49-F238E27FC236}">
                <a16:creationId xmlns:a16="http://schemas.microsoft.com/office/drawing/2014/main" id="{C0874241-A51F-31A9-2EA2-8C60939D0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39" y="3906265"/>
            <a:ext cx="2273471" cy="2273471"/>
          </a:xfrm>
          <a:prstGeom prst="rect">
            <a:avLst/>
          </a:prstGeom>
        </p:spPr>
      </p:pic>
      <p:pic>
        <p:nvPicPr>
          <p:cNvPr id="11" name="Picture 10" descr="A person running with a pole and a medal&#10;&#10;Description automatically generated">
            <a:extLst>
              <a:ext uri="{FF2B5EF4-FFF2-40B4-BE49-F238E27FC236}">
                <a16:creationId xmlns:a16="http://schemas.microsoft.com/office/drawing/2014/main" id="{4A74B07A-E1CE-B5EB-994E-16A84851CB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87" y="3906263"/>
            <a:ext cx="2273473" cy="22734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346A35-01FD-E432-6168-FF6EBB3A5324}"/>
              </a:ext>
            </a:extLst>
          </p:cNvPr>
          <p:cNvSpPr txBox="1"/>
          <p:nvPr/>
        </p:nvSpPr>
        <p:spPr>
          <a:xfrm>
            <a:off x="619257" y="189910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Posts were designed to Welcome the team, highlighting trendy events &amp; commemorating special days.</a:t>
            </a:r>
          </a:p>
        </p:txBody>
      </p:sp>
    </p:spTree>
    <p:extLst>
      <p:ext uri="{BB962C8B-B14F-4D97-AF65-F5344CB8AC3E}">
        <p14:creationId xmlns:p14="http://schemas.microsoft.com/office/powerpoint/2010/main" val="3808105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dvertisement for a product&#10;&#10;Description automatically generated">
            <a:extLst>
              <a:ext uri="{FF2B5EF4-FFF2-40B4-BE49-F238E27FC236}">
                <a16:creationId xmlns:a16="http://schemas.microsoft.com/office/drawing/2014/main" id="{57E7F960-F10B-E59D-003B-E339E3B7C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631" y="2395182"/>
            <a:ext cx="3022978" cy="3022978"/>
          </a:xfrm>
          <a:prstGeom prst="rect">
            <a:avLst/>
          </a:prstGeom>
        </p:spPr>
      </p:pic>
      <p:pic>
        <p:nvPicPr>
          <p:cNvPr id="5" name="Picture 4" descr="A poster of a product&#10;&#10;Description automatically generated with medium confidence">
            <a:extLst>
              <a:ext uri="{FF2B5EF4-FFF2-40B4-BE49-F238E27FC236}">
                <a16:creationId xmlns:a16="http://schemas.microsoft.com/office/drawing/2014/main" id="{DE7F36DC-9564-F840-9858-AD3CFF46F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460" y="2088107"/>
            <a:ext cx="3637128" cy="3637128"/>
          </a:xfrm>
          <a:prstGeom prst="rect">
            <a:avLst/>
          </a:prstGeom>
        </p:spPr>
      </p:pic>
      <p:pic>
        <p:nvPicPr>
          <p:cNvPr id="7" name="Picture 6" descr="A bag of salted butter and a bowl of mashed butter&#10;&#10;Description automatically generated">
            <a:extLst>
              <a:ext uri="{FF2B5EF4-FFF2-40B4-BE49-F238E27FC236}">
                <a16:creationId xmlns:a16="http://schemas.microsoft.com/office/drawing/2014/main" id="{DA899223-5972-1BE8-EB01-2CB5C0EEBE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98" y="2088107"/>
            <a:ext cx="3637129" cy="36371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EF6237-47AD-FAEB-AC59-30B15FD2393C}"/>
              </a:ext>
            </a:extLst>
          </p:cNvPr>
          <p:cNvSpPr txBox="1"/>
          <p:nvPr/>
        </p:nvSpPr>
        <p:spPr>
          <a:xfrm>
            <a:off x="619257" y="476518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Posts were designed to highlight the Salted and Unsalted Butter. A 14% Discount was also introduced this Azadi Week.</a:t>
            </a:r>
          </a:p>
        </p:txBody>
      </p:sp>
    </p:spTree>
    <p:extLst>
      <p:ext uri="{BB962C8B-B14F-4D97-AF65-F5344CB8AC3E}">
        <p14:creationId xmlns:p14="http://schemas.microsoft.com/office/powerpoint/2010/main" val="2685603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giving a pill to another person&#10;&#10;Description automatically generated">
            <a:extLst>
              <a:ext uri="{FF2B5EF4-FFF2-40B4-BE49-F238E27FC236}">
                <a16:creationId xmlns:a16="http://schemas.microsoft.com/office/drawing/2014/main" id="{95FF1A4C-7D2F-90D2-008C-F2711BEEC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721" y="1590399"/>
            <a:ext cx="3095097" cy="4448302"/>
          </a:xfrm>
          <a:prstGeom prst="rect">
            <a:avLst/>
          </a:prstGeom>
        </p:spPr>
      </p:pic>
      <p:pic>
        <p:nvPicPr>
          <p:cNvPr id="5" name="Picture 4" descr="A group of men planting a tree&#10;&#10;Description automatically generated">
            <a:extLst>
              <a:ext uri="{FF2B5EF4-FFF2-40B4-BE49-F238E27FC236}">
                <a16:creationId xmlns:a16="http://schemas.microsoft.com/office/drawing/2014/main" id="{79A85138-1873-05B6-D967-4DEA58BDB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557" y="1590399"/>
            <a:ext cx="3049239" cy="44483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338AC3-2749-3A16-5244-5EE43D23048E}"/>
              </a:ext>
            </a:extLst>
          </p:cNvPr>
          <p:cNvSpPr txBox="1"/>
          <p:nvPr/>
        </p:nvSpPr>
        <p:spPr>
          <a:xfrm>
            <a:off x="619257" y="230854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Reels were created to show the independence day events happened at SRC.</a:t>
            </a:r>
          </a:p>
        </p:txBody>
      </p:sp>
    </p:spTree>
    <p:extLst>
      <p:ext uri="{BB962C8B-B14F-4D97-AF65-F5344CB8AC3E}">
        <p14:creationId xmlns:p14="http://schemas.microsoft.com/office/powerpoint/2010/main" val="20154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yellow fruit with green leaves&#10;&#10;Description automatically generated">
            <a:extLst>
              <a:ext uri="{FF2B5EF4-FFF2-40B4-BE49-F238E27FC236}">
                <a16:creationId xmlns:a16="http://schemas.microsoft.com/office/drawing/2014/main" id="{1663F760-BAA6-A1BD-A7B2-9AD3BB8AB6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850" y="1862919"/>
            <a:ext cx="3787254" cy="3787254"/>
          </a:xfrm>
          <a:prstGeom prst="rect">
            <a:avLst/>
          </a:prstGeom>
        </p:spPr>
      </p:pic>
      <p:pic>
        <p:nvPicPr>
          <p:cNvPr id="5" name="Picture 4" descr="A container of food with text&#10;&#10;Description automatically generated">
            <a:extLst>
              <a:ext uri="{FF2B5EF4-FFF2-40B4-BE49-F238E27FC236}">
                <a16:creationId xmlns:a16="http://schemas.microsoft.com/office/drawing/2014/main" id="{781A52EB-F7BA-B31B-6A8A-9B3586A5FA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28" y="1862919"/>
            <a:ext cx="3787255" cy="37872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5FA6A1-515B-ED56-0FC5-879FA059BF38}"/>
              </a:ext>
            </a:extLst>
          </p:cNvPr>
          <p:cNvSpPr txBox="1"/>
          <p:nvPr/>
        </p:nvSpPr>
        <p:spPr>
          <a:xfrm>
            <a:off x="619257" y="326390"/>
            <a:ext cx="1087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Posts were designed to highlight the features and benefits of TAZA Mango and Desi Ghee.</a:t>
            </a:r>
          </a:p>
        </p:txBody>
      </p:sp>
    </p:spTree>
    <p:extLst>
      <p:ext uri="{BB962C8B-B14F-4D97-AF65-F5344CB8AC3E}">
        <p14:creationId xmlns:p14="http://schemas.microsoft.com/office/powerpoint/2010/main" val="3867410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9403" y="1159099"/>
            <a:ext cx="9504608" cy="415498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002060"/>
                </a:solidFill>
              </a:rPr>
              <a:t>Page Professional Dashboard Overview</a:t>
            </a:r>
          </a:p>
        </p:txBody>
      </p:sp>
    </p:spTree>
    <p:extLst>
      <p:ext uri="{BB962C8B-B14F-4D97-AF65-F5344CB8AC3E}">
        <p14:creationId xmlns:p14="http://schemas.microsoft.com/office/powerpoint/2010/main" val="95944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2580" y="373487"/>
            <a:ext cx="1083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SRC SOCIAL MEDIA INSIGHTS OVERVIEW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96192" y="2017562"/>
            <a:ext cx="2910626" cy="2215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Facebook Overview:</a:t>
            </a:r>
            <a:br>
              <a:rPr lang="en-US" dirty="0"/>
            </a:br>
            <a:r>
              <a:rPr lang="en-US" sz="1600" dirty="0"/>
              <a:t>New Page Likes: 16</a:t>
            </a:r>
            <a:br>
              <a:rPr lang="en-US" sz="1600" dirty="0"/>
            </a:br>
            <a:r>
              <a:rPr lang="en-US" sz="1600" dirty="0"/>
              <a:t>New Page Followers: 19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Instagram Overview: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Accounts Reached: 107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Accounts Engaged: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Total Followers: 2110</a:t>
            </a:r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6CAD719-E1D0-03F5-B69A-89AD1B171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67" y="1398569"/>
            <a:ext cx="4158393" cy="4554816"/>
          </a:xfrm>
          <a:prstGeom prst="rect">
            <a:avLst/>
          </a:prstGeom>
        </p:spPr>
      </p:pic>
      <p:pic>
        <p:nvPicPr>
          <p:cNvPr id="9" name="Picture 8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B3712266-DCDF-832A-1FED-E49406F4C8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150" y="1221472"/>
            <a:ext cx="2153828" cy="490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1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276" y="244699"/>
            <a:ext cx="11075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SRC LINKEDIN INSIGHTS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893" y="1790163"/>
            <a:ext cx="4610637" cy="18466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Overview</a:t>
            </a:r>
          </a:p>
          <a:p>
            <a:endParaRPr lang="en-US" dirty="0"/>
          </a:p>
          <a:p>
            <a:r>
              <a:rPr lang="en-US" dirty="0"/>
              <a:t>Organic: 15,812</a:t>
            </a:r>
          </a:p>
          <a:p>
            <a:r>
              <a:rPr lang="en-US" dirty="0"/>
              <a:t>Sponsored: 0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 increased spike was recorded on 16 August. </a:t>
            </a:r>
          </a:p>
        </p:txBody>
      </p:sp>
      <p:pic>
        <p:nvPicPr>
          <p:cNvPr id="6" name="Picture 5" descr="A screenshot of a graph&#10;&#10;Description automatically generated">
            <a:extLst>
              <a:ext uri="{FF2B5EF4-FFF2-40B4-BE49-F238E27FC236}">
                <a16:creationId xmlns:a16="http://schemas.microsoft.com/office/drawing/2014/main" id="{F7674E5E-43D5-D6D7-C528-2EFE6A338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98" y="1178816"/>
            <a:ext cx="5835909" cy="491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2935" y="322998"/>
            <a:ext cx="10406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SRC LEATHER DIVISION SOCIAL MEDIA INSIGHTS OVERVIEW</a:t>
            </a:r>
          </a:p>
          <a:p>
            <a:pPr algn="ctr"/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6131" y="2165828"/>
            <a:ext cx="2374412" cy="2154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Facebook Overview:</a:t>
            </a:r>
          </a:p>
          <a:p>
            <a:r>
              <a:rPr lang="en-US" sz="1600" dirty="0"/>
              <a:t>New Page Likes: 2</a:t>
            </a:r>
          </a:p>
          <a:p>
            <a:r>
              <a:rPr lang="en-US" sz="1600" dirty="0"/>
              <a:t>New Page Followers: 3</a:t>
            </a:r>
          </a:p>
          <a:p>
            <a:endParaRPr lang="en-US" dirty="0"/>
          </a:p>
          <a:p>
            <a:r>
              <a:rPr lang="en-US" b="1" dirty="0"/>
              <a:t>Instagram Overview: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Accounts reached: 139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Accounts engaged: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Total Followers: 15</a:t>
            </a:r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FE2FE3E-D546-C4C3-559E-48DE33AF5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46" y="1249251"/>
            <a:ext cx="4325549" cy="4747142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78BFE78D-D816-D6BC-0427-0C491EF5B8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98" y="1346162"/>
            <a:ext cx="2082809" cy="474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4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17431" y="322422"/>
            <a:ext cx="1052203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SAAFNSAFE SOCIAL MEDIA INSIGHTS OVERVIEW</a:t>
            </a:r>
          </a:p>
          <a:p>
            <a:pPr algn="ctr"/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3147" y="2238231"/>
            <a:ext cx="2633749" cy="21544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Facebook Overview:</a:t>
            </a:r>
          </a:p>
          <a:p>
            <a:r>
              <a:rPr lang="en-US" sz="1600" dirty="0"/>
              <a:t>New Page likes: 11</a:t>
            </a:r>
          </a:p>
          <a:p>
            <a:r>
              <a:rPr lang="en-US" sz="1600" dirty="0"/>
              <a:t>New Page Followers: 14</a:t>
            </a:r>
          </a:p>
          <a:p>
            <a:endParaRPr lang="en-US" dirty="0"/>
          </a:p>
          <a:p>
            <a:r>
              <a:rPr lang="en-US" b="1" dirty="0"/>
              <a:t>Instagram Overview: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Accounts Reached: 1825</a:t>
            </a:r>
            <a:br>
              <a:rPr lang="en-US" sz="1600" dirty="0"/>
            </a:br>
            <a:r>
              <a:rPr lang="en-US" sz="1600" dirty="0"/>
              <a:t>Accounts Engaged: 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Total Followers: 4319</a:t>
            </a:r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76D0575-9F65-B7AD-6D3E-73354A03B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40" y="1360974"/>
            <a:ext cx="4036185" cy="4422460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BCEF86D6-ABE7-1BB6-39E2-F520ED3F44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18" y="1030308"/>
            <a:ext cx="2230514" cy="50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6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2885" y="334851"/>
            <a:ext cx="10534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SIDEX SOCIAL MEDIA INSIGHTS OVERVIEW</a:t>
            </a:r>
          </a:p>
          <a:p>
            <a:pPr algn="ctr"/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3403" y="2109802"/>
            <a:ext cx="2451732" cy="2985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Facebook Page Overview:</a:t>
            </a:r>
            <a:br>
              <a:rPr lang="en-US" dirty="0"/>
            </a:br>
            <a:r>
              <a:rPr lang="en-US" dirty="0"/>
              <a:t>New Page Likes: 6</a:t>
            </a:r>
          </a:p>
          <a:p>
            <a:r>
              <a:rPr lang="en-US" dirty="0"/>
              <a:t>New Page Followers: 10</a:t>
            </a:r>
          </a:p>
          <a:p>
            <a:endParaRPr lang="en-US" dirty="0"/>
          </a:p>
          <a:p>
            <a:r>
              <a:rPr lang="en-US" sz="2000" b="1" dirty="0"/>
              <a:t>Instagram Page Overview:</a:t>
            </a:r>
          </a:p>
          <a:p>
            <a:r>
              <a:rPr lang="en-US" dirty="0"/>
              <a:t>Account Reached: 939</a:t>
            </a:r>
          </a:p>
          <a:p>
            <a:r>
              <a:rPr lang="en-US" dirty="0"/>
              <a:t>Account Engaged: 30</a:t>
            </a:r>
          </a:p>
          <a:p>
            <a:r>
              <a:rPr lang="en-US" dirty="0"/>
              <a:t>Total Followers: 611</a:t>
            </a:r>
          </a:p>
        </p:txBody>
      </p:sp>
      <p:pic>
        <p:nvPicPr>
          <p:cNvPr id="6" name="Picture 5" descr="A screenshot of a social media page&#10;&#10;Description automatically generated">
            <a:extLst>
              <a:ext uri="{FF2B5EF4-FFF2-40B4-BE49-F238E27FC236}">
                <a16:creationId xmlns:a16="http://schemas.microsoft.com/office/drawing/2014/main" id="{4C315C82-28DB-D671-685F-00FB99D9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60" y="1290990"/>
            <a:ext cx="4212482" cy="4623055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976B7415-9180-B79F-4709-DA04D199A3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596" y="1165848"/>
            <a:ext cx="2159405" cy="492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44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2025" y="225807"/>
            <a:ext cx="8587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FIXO SOCIAL MEDIA INSIGHTS OVERVIEW</a:t>
            </a:r>
          </a:p>
          <a:p>
            <a:pPr algn="ctr"/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6084" y="2039666"/>
            <a:ext cx="2588653" cy="23698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Facebook Overview:</a:t>
            </a:r>
          </a:p>
          <a:p>
            <a:r>
              <a:rPr lang="en-US" dirty="0"/>
              <a:t>New Page Likes: 2</a:t>
            </a:r>
          </a:p>
          <a:p>
            <a:r>
              <a:rPr lang="en-US" dirty="0"/>
              <a:t>New Page Followers: 3</a:t>
            </a:r>
          </a:p>
          <a:p>
            <a:endParaRPr lang="en-US" dirty="0"/>
          </a:p>
          <a:p>
            <a:r>
              <a:rPr lang="en-US" sz="2000" b="1" dirty="0"/>
              <a:t>Instagram Overview: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Accounts Reached: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Accounts Engaged: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Followers: 6</a:t>
            </a:r>
          </a:p>
        </p:txBody>
      </p:sp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A8678106-661C-32E6-E889-0EB229282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234" y="921223"/>
            <a:ext cx="2296381" cy="5233916"/>
          </a:xfrm>
          <a:prstGeom prst="rect">
            <a:avLst/>
          </a:prstGeom>
        </p:spPr>
      </p:pic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7F8617E6-0D48-533F-FE66-7FD61D3D0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29" y="1041693"/>
            <a:ext cx="4559958" cy="49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58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71CE0267-A275-F241-6667-B2633C45B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35" y="1711407"/>
            <a:ext cx="7396281" cy="34351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4AD560-4F57-ACA1-0DBD-455F632AF1C3}"/>
              </a:ext>
            </a:extLst>
          </p:cNvPr>
          <p:cNvSpPr txBox="1"/>
          <p:nvPr/>
        </p:nvSpPr>
        <p:spPr>
          <a:xfrm>
            <a:off x="579935" y="2413337"/>
            <a:ext cx="2954835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Reach: 49.6K</a:t>
            </a:r>
          </a:p>
          <a:p>
            <a:r>
              <a:rPr lang="en-US" sz="2000" dirty="0"/>
              <a:t>Content Interactions: 480</a:t>
            </a:r>
          </a:p>
          <a:p>
            <a:r>
              <a:rPr lang="en-US" sz="2000" dirty="0"/>
              <a:t>Followers: 29.2K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370159-B6B6-A5CC-3A57-7D5B9BAAB5D0}"/>
              </a:ext>
            </a:extLst>
          </p:cNvPr>
          <p:cNvSpPr txBox="1"/>
          <p:nvPr/>
        </p:nvSpPr>
        <p:spPr>
          <a:xfrm>
            <a:off x="2312495" y="431605"/>
            <a:ext cx="75670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TAZA SOCIAL MEDIA INSIGHTS OVERVIEW</a:t>
            </a:r>
          </a:p>
          <a:p>
            <a:pPr algn="ctr"/>
            <a:endParaRPr lang="en-US" sz="20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517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92729" y="3262954"/>
            <a:ext cx="4519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THANK YOU!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006" y="228789"/>
            <a:ext cx="7907197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2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13065</TotalTime>
  <Words>878</Words>
  <Application>Microsoft Office PowerPoint</Application>
  <PresentationFormat>Widescreen</PresentationFormat>
  <Paragraphs>140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Calibri Light</vt:lpstr>
      <vt:lpstr>Retrospect</vt:lpstr>
      <vt:lpstr>Monthly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OSAMA</dc:creator>
  <cp:lastModifiedBy>Muhammad Hammad Usman</cp:lastModifiedBy>
  <cp:revision>130</cp:revision>
  <dcterms:created xsi:type="dcterms:W3CDTF">2020-06-22T12:44:12Z</dcterms:created>
  <dcterms:modified xsi:type="dcterms:W3CDTF">2024-09-01T17:11:28Z</dcterms:modified>
</cp:coreProperties>
</file>